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69" r:id="rId2"/>
    <p:sldId id="276" r:id="rId3"/>
    <p:sldId id="293" r:id="rId4"/>
    <p:sldId id="313" r:id="rId5"/>
    <p:sldId id="314" r:id="rId6"/>
    <p:sldId id="315" r:id="rId7"/>
    <p:sldId id="316" r:id="rId8"/>
    <p:sldId id="317" r:id="rId9"/>
    <p:sldId id="318" r:id="rId10"/>
    <p:sldId id="319" r:id="rId11"/>
    <p:sldId id="320" r:id="rId12"/>
    <p:sldId id="322" r:id="rId13"/>
    <p:sldId id="323" r:id="rId14"/>
    <p:sldId id="324" r:id="rId15"/>
    <p:sldId id="325" r:id="rId16"/>
    <p:sldId id="326" r:id="rId17"/>
    <p:sldId id="328" r:id="rId18"/>
    <p:sldId id="327" r:id="rId19"/>
    <p:sldId id="329" r:id="rId20"/>
    <p:sldId id="330" r:id="rId21"/>
    <p:sldId id="331" r:id="rId22"/>
    <p:sldId id="332" r:id="rId23"/>
    <p:sldId id="333" r:id="rId24"/>
    <p:sldId id="334" r:id="rId25"/>
  </p:sldIdLst>
  <p:sldSz cx="12192000" cy="6858000"/>
  <p:notesSz cx="6858000" cy="9144000"/>
  <p:embeddedFontLst>
    <p:embeddedFont>
      <p:font typeface="等线" panose="02010600030101010101" pitchFamily="2" charset="-122"/>
      <p:regular r:id="rId27"/>
      <p:bold r:id="rId28"/>
    </p:embeddedFont>
    <p:embeddedFont>
      <p:font typeface="等线 Light" panose="02010600030101010101" pitchFamily="2" charset="-122"/>
      <p:regular r:id="rId29"/>
    </p:embeddedFont>
    <p:embeddedFont>
      <p:font typeface="方正铭石体 简" panose="02000500000000000000" pitchFamily="2" charset="-122"/>
      <p:regular r:id="rId30"/>
    </p:embeddedFont>
    <p:embeddedFont>
      <p:font typeface="方正清刻本悦宋简体" panose="02000000000000000000" pitchFamily="2" charset="-122"/>
      <p:regular r:id="rId31"/>
    </p:embeddedFont>
    <p:embeddedFont>
      <p:font typeface="方正小标宋简体" panose="02000000000000000000" pitchFamily="2" charset="-122"/>
      <p:regular r:id="rId32"/>
    </p:embeddedFont>
    <p:embeddedFont>
      <p:font typeface="仿宋" panose="02010609060101010101" pitchFamily="49" charset="-122"/>
      <p:regular r:id="rId33"/>
    </p:embeddedFont>
    <p:embeddedFont>
      <p:font typeface="华文宋体" panose="02010600040101010101" pitchFamily="2" charset="-122"/>
      <p:regular r:id="rId34"/>
    </p:embeddedFont>
    <p:embeddedFont>
      <p:font typeface="华文中宋" panose="02010600040101010101" pitchFamily="2" charset="-122"/>
      <p:regular r:id="rId35"/>
    </p:embeddedFont>
    <p:embeddedFont>
      <p:font typeface="楷体" panose="02010609060101010101" pitchFamily="49" charset="-122"/>
      <p:regular r:id="rId36"/>
    </p:embeddedFont>
    <p:embeddedFont>
      <p:font typeface="Cambria Math" panose="02040503050406030204" pitchFamily="18" charset="0"/>
      <p:regular r:id="rId3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6941"/>
    <a:srgbClr val="00479D"/>
    <a:srgbClr val="84CCC9"/>
    <a:srgbClr val="00A0E9"/>
    <a:srgbClr val="FFFFFF"/>
    <a:srgbClr val="F19149"/>
    <a:srgbClr val="FEF183"/>
    <a:srgbClr val="E6E6E6"/>
    <a:srgbClr val="80C269"/>
    <a:srgbClr val="00B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91" d="100"/>
          <a:sy n="91" d="100"/>
        </p:scale>
        <p:origin x="3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B5DF9F-C0DA-4FE2-84EA-324EBD3BAF41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52C95-9A5B-4517-8C3E-EBEB744984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581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CFB3BA-B18E-DEC1-3E6C-4920AFE4E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96C1B8B-823F-2425-71B0-85CE082B4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F92AB0-C7C0-8587-6FD3-30D04F0E9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61379A-C11E-0B4A-0FD1-486A98C02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85E933-0268-110F-AFA0-D62C45416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482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C3DEE9-4017-21BA-AF15-E1AEED1E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BC19C68-5C6F-5E0E-439E-A548984F0D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04FDBA-A8BF-4615-40D4-071E5FEE2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76B259-A67F-AB9C-CD3F-33AF2A633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703F1D-84A7-1844-CEE0-F6CC6F069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774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73D60B5-3F32-AD71-9045-D0FA02F9D5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E80A2B-ADBF-6FEE-635B-FDD1641C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566CB7-98BA-C868-FF9A-D23A5AAD4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91180C-F54D-80AC-DD6D-692325DB3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7601E0-44E1-C0D8-BA09-EF88AD66B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284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97B214-8B47-223A-1CF5-72D03FE86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BEE03A-37AD-9C95-639F-068C82BF2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8C7AA2-FA3D-9C92-5A13-30D5AC600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AF208E-5CAA-29FC-D025-A7E107CC4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6FD161-7AEB-89B5-A6EF-6D698227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925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AB7A64-974B-7FF5-1FBA-71C0CB8D1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8DE448-7135-CF17-2AAA-15114DF680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815D61-9D72-7FE4-F1B2-8183BF9F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32A689-74BB-D820-494E-8FCE39D98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E4DC3E-2FE6-BFC6-DBFF-0D17F5F0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746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86FB7F-2D1B-E43D-ECB5-5AD8585F0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4AA1C3-9833-A836-7282-D8BD6C8C84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2B3DB0-6400-DEC7-2B30-FB7986C756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01E174-6AD7-6427-5CE9-A9BAF4604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5AA43E-AD34-75D5-8FF8-4F7B9DD0C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8E0980-F99C-DDD3-A77F-E7C5414E7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766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8CBFC-3DA5-69CF-5529-7A41DF27A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E7A754-AD40-3C36-0B05-022B19F7E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6A85000-B40C-E9B8-9031-BB1EAB5B7A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BDF7258-004C-372D-2F1C-7A3F5C84D3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D973573-1120-A2A0-F0DB-1AD265A7D9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393FD2-AC0E-DF4D-699D-4499A4FE9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A3F570D-1DE8-EC07-1540-CAACD23AC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E9C2CD7-C46B-4BFF-EE78-C6AAEA866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697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9E18C9-230E-153A-E88A-6E56F2E05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8C6ABD0-A360-2FD9-9E5B-F2C339284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F774B37-0D4E-65D2-D16F-6FD6B327B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0F1C27-1813-0031-0F9F-DFA7FC5DF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174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6861B1D-2614-718F-CF47-7A8B5EA33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A25DC33-02B2-B215-0AA3-BE312780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168D3F-DB98-98CA-52C1-149A8C847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937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DA3FFA-AFDF-C8A5-BA7E-CD7ABADEF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50BBE7-CA90-E151-2431-F10274224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3A07E09-77AB-1537-6B25-F534ED423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A81297-8DC3-E11E-0231-CDE195F29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A35E25-E4B2-75BE-3B7B-72E552916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119468-1629-7EF2-8699-25A1DE29C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011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D4DFE7-99DE-FD3E-5453-36D6FAB48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499B887-3B1B-DE6A-FC03-3D8C63CEF8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A1ACB3-8653-6CEA-1A12-7B0C7DA4D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7C50B8-A69D-A009-5ED2-9D40FEEB2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E8222B-B5FA-855C-2588-3B06FA59B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0DD61D6-F19B-BE5D-B08F-2EF5BC6B2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339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F3EE246-BB85-D84E-CBC7-F7FB34018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74AD51-E7A9-2FA7-385A-0AC41A752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F5AC51-1528-2E37-6F36-4072883B00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4161D-42D6-470B-805E-5931B541BEF7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487E83-F91B-12DB-FCC0-2130541D0C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40DCE4-16B2-A875-3AE9-DFD71CC3C8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3561A-2E89-425E-A0A8-1AF7CAA4F9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846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8.png"/><Relationship Id="rId18" Type="http://schemas.openxmlformats.org/officeDocument/2006/relationships/image" Target="../media/image123.png"/><Relationship Id="rId3" Type="http://schemas.openxmlformats.org/officeDocument/2006/relationships/image" Target="../media/image6.png"/><Relationship Id="rId7" Type="http://schemas.openxmlformats.org/officeDocument/2006/relationships/image" Target="../media/image113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21.png"/><Relationship Id="rId1" Type="http://schemas.openxmlformats.org/officeDocument/2006/relationships/tags" Target="../tags/tag10.xml"/><Relationship Id="rId11" Type="http://schemas.openxmlformats.org/officeDocument/2006/relationships/image" Target="../media/image88.png"/><Relationship Id="rId15" Type="http://schemas.openxmlformats.org/officeDocument/2006/relationships/image" Target="../media/image120.png"/><Relationship Id="rId10" Type="http://schemas.openxmlformats.org/officeDocument/2006/relationships/image" Target="../media/image116.png"/><Relationship Id="rId4" Type="http://schemas.microsoft.com/office/2007/relationships/hdphoto" Target="../media/hdphoto3.wdp"/><Relationship Id="rId9" Type="http://schemas.openxmlformats.org/officeDocument/2006/relationships/image" Target="../media/image115.png"/><Relationship Id="rId14" Type="http://schemas.openxmlformats.org/officeDocument/2006/relationships/image" Target="../media/image119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26" Type="http://schemas.openxmlformats.org/officeDocument/2006/relationships/image" Target="../media/image141.png"/><Relationship Id="rId3" Type="http://schemas.openxmlformats.org/officeDocument/2006/relationships/image" Target="../media/image7.png"/><Relationship Id="rId21" Type="http://schemas.openxmlformats.org/officeDocument/2006/relationships/image" Target="../media/image136.png"/><Relationship Id="rId7" Type="http://schemas.openxmlformats.org/officeDocument/2006/relationships/image" Target="../media/image9.png"/><Relationship Id="rId17" Type="http://schemas.openxmlformats.org/officeDocument/2006/relationships/image" Target="../media/image132.png"/><Relationship Id="rId25" Type="http://schemas.openxmlformats.org/officeDocument/2006/relationships/image" Target="../media/image140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31.png"/><Relationship Id="rId20" Type="http://schemas.openxmlformats.org/officeDocument/2006/relationships/image" Target="../media/image135.png"/><Relationship Id="rId1" Type="http://schemas.openxmlformats.org/officeDocument/2006/relationships/tags" Target="../tags/tag11.xml"/><Relationship Id="rId6" Type="http://schemas.microsoft.com/office/2007/relationships/hdphoto" Target="../media/hdphoto5.wdp"/><Relationship Id="rId24" Type="http://schemas.openxmlformats.org/officeDocument/2006/relationships/image" Target="../media/image139.png"/><Relationship Id="rId5" Type="http://schemas.openxmlformats.org/officeDocument/2006/relationships/image" Target="../media/image8.png"/><Relationship Id="rId15" Type="http://schemas.openxmlformats.org/officeDocument/2006/relationships/image" Target="../media/image130.png"/><Relationship Id="rId23" Type="http://schemas.openxmlformats.org/officeDocument/2006/relationships/image" Target="../media/image138.png"/><Relationship Id="rId10" Type="http://schemas.microsoft.com/office/2007/relationships/hdphoto" Target="../media/hdphoto7.wdp"/><Relationship Id="rId19" Type="http://schemas.openxmlformats.org/officeDocument/2006/relationships/image" Target="../media/image134.png"/><Relationship Id="rId4" Type="http://schemas.microsoft.com/office/2007/relationships/hdphoto" Target="../media/hdphoto4.wdp"/><Relationship Id="rId9" Type="http://schemas.openxmlformats.org/officeDocument/2006/relationships/image" Target="../media/image10.png"/><Relationship Id="rId14" Type="http://schemas.openxmlformats.org/officeDocument/2006/relationships/image" Target="../media/image129.png"/><Relationship Id="rId22" Type="http://schemas.openxmlformats.org/officeDocument/2006/relationships/image" Target="../media/image137.png"/><Relationship Id="rId27" Type="http://schemas.openxmlformats.org/officeDocument/2006/relationships/image" Target="../media/image1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0.png"/><Relationship Id="rId18" Type="http://schemas.openxmlformats.org/officeDocument/2006/relationships/image" Target="../media/image12.png"/><Relationship Id="rId26" Type="http://schemas.openxmlformats.org/officeDocument/2006/relationships/image" Target="../media/image160.png"/><Relationship Id="rId21" Type="http://schemas.microsoft.com/office/2007/relationships/hdphoto" Target="../media/hdphoto10.wdp"/><Relationship Id="rId7" Type="http://schemas.openxmlformats.org/officeDocument/2006/relationships/image" Target="../media/image145.png"/><Relationship Id="rId12" Type="http://schemas.openxmlformats.org/officeDocument/2006/relationships/image" Target="../media/image136.png"/><Relationship Id="rId17" Type="http://schemas.microsoft.com/office/2007/relationships/hdphoto" Target="../media/hdphoto8.wdp"/><Relationship Id="rId25" Type="http://schemas.openxmlformats.org/officeDocument/2006/relationships/image" Target="../media/image159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1.png"/><Relationship Id="rId20" Type="http://schemas.openxmlformats.org/officeDocument/2006/relationships/image" Target="../media/image13.png"/><Relationship Id="rId1" Type="http://schemas.openxmlformats.org/officeDocument/2006/relationships/tags" Target="../tags/tag12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24" Type="http://schemas.openxmlformats.org/officeDocument/2006/relationships/image" Target="../media/image14.tmp"/><Relationship Id="rId5" Type="http://schemas.openxmlformats.org/officeDocument/2006/relationships/image" Target="../media/image143.png"/><Relationship Id="rId15" Type="http://schemas.openxmlformats.org/officeDocument/2006/relationships/image" Target="../media/image152.png"/><Relationship Id="rId23" Type="http://schemas.openxmlformats.org/officeDocument/2006/relationships/image" Target="../media/image157.png"/><Relationship Id="rId10" Type="http://schemas.openxmlformats.org/officeDocument/2006/relationships/image" Target="../media/image148.png"/><Relationship Id="rId19" Type="http://schemas.microsoft.com/office/2007/relationships/hdphoto" Target="../media/hdphoto9.wdp"/><Relationship Id="rId9" Type="http://schemas.openxmlformats.org/officeDocument/2006/relationships/image" Target="../media/image147.png"/><Relationship Id="rId14" Type="http://schemas.openxmlformats.org/officeDocument/2006/relationships/image" Target="../media/image151.png"/><Relationship Id="rId22" Type="http://schemas.openxmlformats.org/officeDocument/2006/relationships/image" Target="../media/image1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7" Type="http://schemas.openxmlformats.org/officeDocument/2006/relationships/image" Target="../media/image16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10" Type="http://schemas.openxmlformats.org/officeDocument/2006/relationships/image" Target="../media/image165.png"/><Relationship Id="rId9" Type="http://schemas.microsoft.com/office/2007/relationships/hdphoto" Target="../media/hdphoto1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18" Type="http://schemas.openxmlformats.org/officeDocument/2006/relationships/image" Target="../media/image179.png"/><Relationship Id="rId21" Type="http://schemas.openxmlformats.org/officeDocument/2006/relationships/image" Target="../media/image182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17" Type="http://schemas.openxmlformats.org/officeDocument/2006/relationships/image" Target="../media/image178.png"/><Relationship Id="rId25" Type="http://schemas.openxmlformats.org/officeDocument/2006/relationships/image" Target="../media/image186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77.png"/><Relationship Id="rId20" Type="http://schemas.openxmlformats.org/officeDocument/2006/relationships/image" Target="../media/image181.png"/><Relationship Id="rId1" Type="http://schemas.openxmlformats.org/officeDocument/2006/relationships/tags" Target="../tags/tag14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24" Type="http://schemas.openxmlformats.org/officeDocument/2006/relationships/image" Target="../media/image185.png"/><Relationship Id="rId5" Type="http://schemas.openxmlformats.org/officeDocument/2006/relationships/image" Target="../media/image164.png"/><Relationship Id="rId15" Type="http://schemas.openxmlformats.org/officeDocument/2006/relationships/image" Target="../media/image176.png"/><Relationship Id="rId23" Type="http://schemas.openxmlformats.org/officeDocument/2006/relationships/image" Target="../media/image184.png"/><Relationship Id="rId10" Type="http://schemas.openxmlformats.org/officeDocument/2006/relationships/image" Target="../media/image171.png"/><Relationship Id="rId19" Type="http://schemas.openxmlformats.org/officeDocument/2006/relationships/image" Target="../media/image180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Relationship Id="rId22" Type="http://schemas.openxmlformats.org/officeDocument/2006/relationships/image" Target="../media/image18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7" Type="http://schemas.openxmlformats.org/officeDocument/2006/relationships/image" Target="../media/image189.png"/><Relationship Id="rId12" Type="http://schemas.openxmlformats.org/officeDocument/2006/relationships/image" Target="../media/image19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5" Type="http://schemas.openxmlformats.org/officeDocument/2006/relationships/image" Target="../media/image187.png"/><Relationship Id="rId10" Type="http://schemas.openxmlformats.org/officeDocument/2006/relationships/image" Target="../media/image192.png"/><Relationship Id="rId9" Type="http://schemas.openxmlformats.org/officeDocument/2006/relationships/image" Target="../media/image19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200.png"/><Relationship Id="rId18" Type="http://schemas.openxmlformats.org/officeDocument/2006/relationships/image" Target="../media/image190.png"/><Relationship Id="rId7" Type="http://schemas.openxmlformats.org/officeDocument/2006/relationships/image" Target="../media/image51.png"/><Relationship Id="rId12" Type="http://schemas.openxmlformats.org/officeDocument/2006/relationships/image" Target="../media/image199.png"/><Relationship Id="rId17" Type="http://schemas.openxmlformats.org/officeDocument/2006/relationships/image" Target="../media/image61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03.png"/><Relationship Id="rId1" Type="http://schemas.openxmlformats.org/officeDocument/2006/relationships/tags" Target="../tags/tag16.xml"/><Relationship Id="rId6" Type="http://schemas.openxmlformats.org/officeDocument/2006/relationships/image" Target="../media/image50.png"/><Relationship Id="rId11" Type="http://schemas.openxmlformats.org/officeDocument/2006/relationships/image" Target="../media/image198.png"/><Relationship Id="rId5" Type="http://schemas.openxmlformats.org/officeDocument/2006/relationships/image" Target="../media/image49.png"/><Relationship Id="rId15" Type="http://schemas.openxmlformats.org/officeDocument/2006/relationships/image" Target="../media/image202.png"/><Relationship Id="rId10" Type="http://schemas.openxmlformats.org/officeDocument/2006/relationships/image" Target="../media/image197.png"/><Relationship Id="rId9" Type="http://schemas.openxmlformats.org/officeDocument/2006/relationships/image" Target="../media/image196.png"/><Relationship Id="rId14" Type="http://schemas.openxmlformats.org/officeDocument/2006/relationships/image" Target="../media/image20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18" Type="http://schemas.openxmlformats.org/officeDocument/2006/relationships/image" Target="../media/image208.png"/><Relationship Id="rId7" Type="http://schemas.openxmlformats.org/officeDocument/2006/relationships/image" Target="../media/image64.png"/><Relationship Id="rId17" Type="http://schemas.openxmlformats.org/officeDocument/2006/relationships/image" Target="../media/image207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75.png"/><Relationship Id="rId1" Type="http://schemas.openxmlformats.org/officeDocument/2006/relationships/tags" Target="../tags/tag17.xml"/><Relationship Id="rId6" Type="http://schemas.openxmlformats.org/officeDocument/2006/relationships/image" Target="../media/image205.png"/><Relationship Id="rId11" Type="http://schemas.openxmlformats.org/officeDocument/2006/relationships/image" Target="../media/image69.png"/><Relationship Id="rId5" Type="http://schemas.openxmlformats.org/officeDocument/2006/relationships/image" Target="../media/image204.png"/><Relationship Id="rId10" Type="http://schemas.openxmlformats.org/officeDocument/2006/relationships/image" Target="../media/image68.png"/><Relationship Id="rId9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8" Type="http://schemas.openxmlformats.org/officeDocument/2006/relationships/image" Target="../media/image214.png"/><Relationship Id="rId7" Type="http://schemas.openxmlformats.org/officeDocument/2006/relationships/image" Target="../media/image210.png"/><Relationship Id="rId17" Type="http://schemas.openxmlformats.org/officeDocument/2006/relationships/image" Target="../media/image213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12.png"/><Relationship Id="rId1" Type="http://schemas.openxmlformats.org/officeDocument/2006/relationships/tags" Target="../tags/tag18.xml"/><Relationship Id="rId6" Type="http://schemas.openxmlformats.org/officeDocument/2006/relationships/image" Target="../media/image209.png"/><Relationship Id="rId5" Type="http://schemas.openxmlformats.org/officeDocument/2006/relationships/image" Target="../media/image89.png"/><Relationship Id="rId15" Type="http://schemas.openxmlformats.org/officeDocument/2006/relationships/image" Target="../media/image111.png"/><Relationship Id="rId19" Type="http://schemas.openxmlformats.org/officeDocument/2006/relationships/image" Target="../media/image104.png"/><Relationship Id="rId9" Type="http://schemas.openxmlformats.org/officeDocument/2006/relationships/image" Target="../media/image190.png"/><Relationship Id="rId14" Type="http://schemas.openxmlformats.org/officeDocument/2006/relationships/image" Target="../media/image97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128.png"/><Relationship Id="rId18" Type="http://schemas.openxmlformats.org/officeDocument/2006/relationships/image" Target="../media/image136.png"/><Relationship Id="rId3" Type="http://schemas.openxmlformats.org/officeDocument/2006/relationships/image" Target="../media/image7.png"/><Relationship Id="rId21" Type="http://schemas.openxmlformats.org/officeDocument/2006/relationships/image" Target="../media/image218.png"/><Relationship Id="rId7" Type="http://schemas.openxmlformats.org/officeDocument/2006/relationships/image" Target="../media/image9.png"/><Relationship Id="rId17" Type="http://schemas.openxmlformats.org/officeDocument/2006/relationships/image" Target="../media/image135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16.png"/><Relationship Id="rId20" Type="http://schemas.openxmlformats.org/officeDocument/2006/relationships/image" Target="../media/image139.png"/><Relationship Id="rId1" Type="http://schemas.openxmlformats.org/officeDocument/2006/relationships/tags" Target="../tags/tag19.xml"/><Relationship Id="rId6" Type="http://schemas.microsoft.com/office/2007/relationships/hdphoto" Target="../media/hdphoto5.wdp"/><Relationship Id="rId5" Type="http://schemas.openxmlformats.org/officeDocument/2006/relationships/image" Target="../media/image8.png"/><Relationship Id="rId15" Type="http://schemas.openxmlformats.org/officeDocument/2006/relationships/image" Target="../media/image131.png"/><Relationship Id="rId10" Type="http://schemas.microsoft.com/office/2007/relationships/hdphoto" Target="../media/hdphoto7.wdp"/><Relationship Id="rId19" Type="http://schemas.openxmlformats.org/officeDocument/2006/relationships/image" Target="../media/image217.png"/><Relationship Id="rId4" Type="http://schemas.microsoft.com/office/2007/relationships/hdphoto" Target="../media/hdphoto4.wdp"/><Relationship Id="rId9" Type="http://schemas.openxmlformats.org/officeDocument/2006/relationships/image" Target="../media/image10.png"/><Relationship Id="rId14" Type="http://schemas.openxmlformats.org/officeDocument/2006/relationships/image" Target="../media/image2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tags" Target="../tags/tag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5" Type="http://schemas.openxmlformats.org/officeDocument/2006/relationships/image" Target="../media/image280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12.png"/><Relationship Id="rId18" Type="http://schemas.openxmlformats.org/officeDocument/2006/relationships/image" Target="../media/image224.png"/><Relationship Id="rId21" Type="http://schemas.openxmlformats.org/officeDocument/2006/relationships/image" Target="../media/image226.png"/><Relationship Id="rId7" Type="http://schemas.openxmlformats.org/officeDocument/2006/relationships/image" Target="../media/image221.png"/><Relationship Id="rId12" Type="http://schemas.microsoft.com/office/2007/relationships/hdphoto" Target="../media/hdphoto8.wdp"/><Relationship Id="rId17" Type="http://schemas.openxmlformats.org/officeDocument/2006/relationships/image" Target="../media/image223.png"/><Relationship Id="rId2" Type="http://schemas.openxmlformats.org/officeDocument/2006/relationships/slideLayout" Target="../slideLayouts/slideLayout1.xml"/><Relationship Id="rId16" Type="http://schemas.microsoft.com/office/2007/relationships/hdphoto" Target="../media/hdphoto10.wdp"/><Relationship Id="rId20" Type="http://schemas.openxmlformats.org/officeDocument/2006/relationships/image" Target="../media/image225.png"/><Relationship Id="rId1" Type="http://schemas.openxmlformats.org/officeDocument/2006/relationships/tags" Target="../tags/tag20.xml"/><Relationship Id="rId6" Type="http://schemas.openxmlformats.org/officeDocument/2006/relationships/image" Target="../media/image220.png"/><Relationship Id="rId11" Type="http://schemas.openxmlformats.org/officeDocument/2006/relationships/image" Target="../media/image11.png"/><Relationship Id="rId5" Type="http://schemas.openxmlformats.org/officeDocument/2006/relationships/image" Target="../media/image219.png"/><Relationship Id="rId15" Type="http://schemas.openxmlformats.org/officeDocument/2006/relationships/image" Target="../media/image13.png"/><Relationship Id="rId10" Type="http://schemas.openxmlformats.org/officeDocument/2006/relationships/image" Target="../media/image151.png"/><Relationship Id="rId19" Type="http://schemas.openxmlformats.org/officeDocument/2006/relationships/image" Target="../media/image14.tmp"/><Relationship Id="rId9" Type="http://schemas.openxmlformats.org/officeDocument/2006/relationships/image" Target="../media/image136.png"/><Relationship Id="rId14" Type="http://schemas.microsoft.com/office/2007/relationships/hdphoto" Target="../media/hdphoto9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7" Type="http://schemas.openxmlformats.org/officeDocument/2006/relationships/image" Target="../media/image22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6" Type="http://schemas.openxmlformats.org/officeDocument/2006/relationships/image" Target="../media/image227.png"/><Relationship Id="rId5" Type="http://schemas.openxmlformats.org/officeDocument/2006/relationships/image" Target="../media/image161.png"/><Relationship Id="rId9" Type="http://schemas.microsoft.com/office/2007/relationships/hdphoto" Target="../media/hdphoto12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hdphoto" Target="../media/hdphoto16.wdp"/><Relationship Id="rId7" Type="http://schemas.microsoft.com/office/2007/relationships/hdphoto" Target="../media/hdphoto13.wdp"/><Relationship Id="rId12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6" Type="http://schemas.openxmlformats.org/officeDocument/2006/relationships/image" Target="../media/image17.png"/><Relationship Id="rId11" Type="http://schemas.microsoft.com/office/2007/relationships/hdphoto" Target="../media/hdphoto15.wdp"/><Relationship Id="rId5" Type="http://schemas.openxmlformats.org/officeDocument/2006/relationships/image" Target="../media/image230.png"/><Relationship Id="rId10" Type="http://schemas.openxmlformats.org/officeDocument/2006/relationships/image" Target="../media/image19.png"/><Relationship Id="rId9" Type="http://schemas.microsoft.com/office/2007/relationships/hdphoto" Target="../media/hdphoto14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13" Type="http://schemas.openxmlformats.org/officeDocument/2006/relationships/image" Target="../media/image192.png"/><Relationship Id="rId7" Type="http://schemas.openxmlformats.org/officeDocument/2006/relationships/image" Target="../media/image237.png"/><Relationship Id="rId12" Type="http://schemas.openxmlformats.org/officeDocument/2006/relationships/image" Target="../media/image24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6" Type="http://schemas.openxmlformats.org/officeDocument/2006/relationships/image" Target="../media/image236.png"/><Relationship Id="rId11" Type="http://schemas.openxmlformats.org/officeDocument/2006/relationships/image" Target="../media/image241.png"/><Relationship Id="rId5" Type="http://schemas.openxmlformats.org/officeDocument/2006/relationships/image" Target="../media/image235.png"/><Relationship Id="rId10" Type="http://schemas.openxmlformats.org/officeDocument/2006/relationships/image" Target="../media/image240.png"/><Relationship Id="rId9" Type="http://schemas.openxmlformats.org/officeDocument/2006/relationships/image" Target="../media/image23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18" Type="http://schemas.openxmlformats.org/officeDocument/2006/relationships/image" Target="../media/image208.png"/><Relationship Id="rId7" Type="http://schemas.openxmlformats.org/officeDocument/2006/relationships/image" Target="../media/image206.png"/><Relationship Id="rId17" Type="http://schemas.openxmlformats.org/officeDocument/2006/relationships/image" Target="../media/image207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75.png"/><Relationship Id="rId1" Type="http://schemas.openxmlformats.org/officeDocument/2006/relationships/tags" Target="../tags/tag24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243.png"/><Relationship Id="rId10" Type="http://schemas.openxmlformats.org/officeDocument/2006/relationships/image" Target="../media/image68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7" Type="http://schemas.openxmlformats.org/officeDocument/2006/relationships/image" Target="../media/image50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58.png"/><Relationship Id="rId1" Type="http://schemas.openxmlformats.org/officeDocument/2006/relationships/tags" Target="../tags/tag3.xml"/><Relationship Id="rId6" Type="http://schemas.openxmlformats.org/officeDocument/2006/relationships/image" Target="../media/image49.png"/><Relationship Id="rId11" Type="http://schemas.openxmlformats.org/officeDocument/2006/relationships/image" Target="../media/image53.png"/><Relationship Id="rId5" Type="http://schemas.openxmlformats.org/officeDocument/2006/relationships/image" Target="../media/image48.png"/><Relationship Id="rId15" Type="http://schemas.openxmlformats.org/officeDocument/2006/relationships/image" Target="../media/image57.png"/><Relationship Id="rId10" Type="http://schemas.openxmlformats.org/officeDocument/2006/relationships/image" Target="../media/image47.png"/><Relationship Id="rId19" Type="http://schemas.openxmlformats.org/officeDocument/2006/relationships/image" Target="../media/image61.png"/><Relationship Id="rId9" Type="http://schemas.openxmlformats.org/officeDocument/2006/relationships/image" Target="../media/image52.png"/><Relationship Id="rId1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73.png"/><Relationship Id="rId1" Type="http://schemas.openxmlformats.org/officeDocument/2006/relationships/tags" Target="../tags/tag4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2.png"/><Relationship Id="rId7" Type="http://schemas.openxmlformats.org/officeDocument/2006/relationships/image" Target="../media/image77.png"/><Relationship Id="rId12" Type="http://schemas.openxmlformats.org/officeDocument/2006/relationships/image" Target="../media/image8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64.png"/><Relationship Id="rId11" Type="http://schemas.openxmlformats.org/officeDocument/2006/relationships/image" Target="../media/image80.png"/><Relationship Id="rId5" Type="http://schemas.openxmlformats.org/officeDocument/2006/relationships/image" Target="../media/image76.png"/><Relationship Id="rId15" Type="http://schemas.openxmlformats.org/officeDocument/2006/relationships/image" Target="../media/image83.png"/><Relationship Id="rId10" Type="http://schemas.openxmlformats.org/officeDocument/2006/relationships/image" Target="../media/image73.png"/><Relationship Id="rId9" Type="http://schemas.openxmlformats.org/officeDocument/2006/relationships/image" Target="../media/image79.png"/><Relationship Id="rId1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5" Type="http://schemas.openxmlformats.org/officeDocument/2006/relationships/image" Target="../media/image8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5.png"/><Relationship Id="rId18" Type="http://schemas.openxmlformats.org/officeDocument/2006/relationships/image" Target="../media/image100.png"/><Relationship Id="rId21" Type="http://schemas.openxmlformats.org/officeDocument/2006/relationships/image" Target="../media/image103.png"/><Relationship Id="rId7" Type="http://schemas.openxmlformats.org/officeDocument/2006/relationships/image" Target="../media/image90.png"/><Relationship Id="rId12" Type="http://schemas.openxmlformats.org/officeDocument/2006/relationships/image" Target="../media/image94.png"/><Relationship Id="rId17" Type="http://schemas.openxmlformats.org/officeDocument/2006/relationships/image" Target="../media/image99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1" Type="http://schemas.openxmlformats.org/officeDocument/2006/relationships/tags" Target="../tags/tag8.xml"/><Relationship Id="rId6" Type="http://schemas.openxmlformats.org/officeDocument/2006/relationships/image" Target="../media/image89.png"/><Relationship Id="rId11" Type="http://schemas.openxmlformats.org/officeDocument/2006/relationships/image" Target="../media/image5.png"/><Relationship Id="rId5" Type="http://schemas.openxmlformats.org/officeDocument/2006/relationships/image" Target="../media/image88.png"/><Relationship Id="rId15" Type="http://schemas.openxmlformats.org/officeDocument/2006/relationships/image" Target="../media/image97.png"/><Relationship Id="rId10" Type="http://schemas.microsoft.com/office/2017/06/relationships/model3d" Target="../media/model3d1.glb"/><Relationship Id="rId19" Type="http://schemas.openxmlformats.org/officeDocument/2006/relationships/image" Target="../media/image101.png"/><Relationship Id="rId9" Type="http://schemas.openxmlformats.org/officeDocument/2006/relationships/image" Target="../media/image92.png"/><Relationship Id="rId14" Type="http://schemas.openxmlformats.org/officeDocument/2006/relationships/image" Target="../media/image96.png"/><Relationship Id="rId22" Type="http://schemas.openxmlformats.org/officeDocument/2006/relationships/image" Target="../media/image10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08.png"/><Relationship Id="rId18" Type="http://schemas.openxmlformats.org/officeDocument/2006/relationships/image" Target="../media/image104.png"/><Relationship Id="rId7" Type="http://schemas.openxmlformats.org/officeDocument/2006/relationships/image" Target="../media/image106.png"/><Relationship Id="rId12" Type="http://schemas.openxmlformats.org/officeDocument/2006/relationships/image" Target="../media/image101.png"/><Relationship Id="rId17" Type="http://schemas.openxmlformats.org/officeDocument/2006/relationships/image" Target="../media/image111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97.png"/><Relationship Id="rId1" Type="http://schemas.openxmlformats.org/officeDocument/2006/relationships/tags" Target="../tags/tag9.xml"/><Relationship Id="rId6" Type="http://schemas.openxmlformats.org/officeDocument/2006/relationships/image" Target="../media/image105.png"/><Relationship Id="rId11" Type="http://schemas.openxmlformats.org/officeDocument/2006/relationships/image" Target="../media/image100.png"/><Relationship Id="rId5" Type="http://schemas.openxmlformats.org/officeDocument/2006/relationships/image" Target="../media/image89.png"/><Relationship Id="rId15" Type="http://schemas.openxmlformats.org/officeDocument/2006/relationships/image" Target="../media/image110.png"/><Relationship Id="rId10" Type="http://schemas.openxmlformats.org/officeDocument/2006/relationships/image" Target="../media/image99.png"/><Relationship Id="rId19" Type="http://schemas.openxmlformats.org/officeDocument/2006/relationships/image" Target="../media/image88.png"/><Relationship Id="rId9" Type="http://schemas.openxmlformats.org/officeDocument/2006/relationships/image" Target="../media/image98.png"/><Relationship Id="rId14" Type="http://schemas.openxmlformats.org/officeDocument/2006/relationships/image" Target="../media/image10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94887E1D-C6CF-1FB4-AA55-CDB7659AB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72"/>
          <a:stretch/>
        </p:blipFill>
        <p:spPr>
          <a:xfrm>
            <a:off x="7881700" y="543241"/>
            <a:ext cx="3841512" cy="527756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9198C80F-89CD-BB62-A046-E187E190F0DA}"/>
              </a:ext>
            </a:extLst>
          </p:cNvPr>
          <p:cNvSpPr txBox="1"/>
          <p:nvPr/>
        </p:nvSpPr>
        <p:spPr>
          <a:xfrm>
            <a:off x="904653" y="2613888"/>
            <a:ext cx="5659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真空中的静电场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5B70860-7B7F-79E8-BFCC-9CAB1906F829}"/>
              </a:ext>
            </a:extLst>
          </p:cNvPr>
          <p:cNvSpPr txBox="1"/>
          <p:nvPr/>
        </p:nvSpPr>
        <p:spPr>
          <a:xfrm>
            <a:off x="1094044" y="3945537"/>
            <a:ext cx="5280502" cy="858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电场 电场强度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	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静电场的高斯定理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电势 静电场的环路定理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电势与电场强度的关系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B045768-D895-3AB6-17F1-0E730D6A50EA}"/>
              </a:ext>
            </a:extLst>
          </p:cNvPr>
          <p:cNvCxnSpPr>
            <a:cxnSpLocks/>
          </p:cNvCxnSpPr>
          <p:nvPr/>
        </p:nvCxnSpPr>
        <p:spPr>
          <a:xfrm>
            <a:off x="468788" y="3741377"/>
            <a:ext cx="653101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FC1EA91-F8F7-91D8-20AB-953E21B71335}"/>
              </a:ext>
            </a:extLst>
          </p:cNvPr>
          <p:cNvSpPr txBox="1"/>
          <p:nvPr/>
        </p:nvSpPr>
        <p:spPr>
          <a:xfrm>
            <a:off x="1900605" y="1886508"/>
            <a:ext cx="3667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《</a:t>
            </a:r>
            <a:r>
              <a:rPr lang="zh-CN" altLang="en-US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大学物理</a:t>
            </a:r>
            <a:r>
              <a:rPr lang="en-US" altLang="zh-CN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》</a:t>
            </a:r>
            <a:r>
              <a:rPr lang="zh-CN" altLang="en-US" sz="28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（下）</a:t>
            </a:r>
            <a:endParaRPr lang="en-US" altLang="zh-CN" sz="28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E6F7E3-B2C7-A565-B11B-1F34FAE4E0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7455846" y="1974190"/>
            <a:ext cx="2742040" cy="4111584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0000" endA="300" endPos="90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77998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B64F507C-EAE5-1198-F2C4-3DFA5499F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676" y="3163393"/>
            <a:ext cx="1611128" cy="2144542"/>
          </a:xfrm>
          <a:prstGeom prst="rect">
            <a:avLst/>
          </a:prstGeom>
        </p:spPr>
      </p:pic>
      <p:sp>
        <p:nvSpPr>
          <p:cNvPr id="84" name="椭圆 83">
            <a:extLst>
              <a:ext uri="{FF2B5EF4-FFF2-40B4-BE49-F238E27FC236}">
                <a16:creationId xmlns:a16="http://schemas.microsoft.com/office/drawing/2014/main" id="{2CA1795C-CB6B-91F5-14BF-FED7B6BE3406}"/>
              </a:ext>
            </a:extLst>
          </p:cNvPr>
          <p:cNvSpPr/>
          <p:nvPr/>
        </p:nvSpPr>
        <p:spPr>
          <a:xfrm>
            <a:off x="9560077" y="4125607"/>
            <a:ext cx="1224214" cy="154252"/>
          </a:xfrm>
          <a:custGeom>
            <a:avLst/>
            <a:gdLst>
              <a:gd name="connsiteX0" fmla="*/ 0 w 1224214"/>
              <a:gd name="connsiteY0" fmla="*/ 154252 h 308504"/>
              <a:gd name="connsiteX1" fmla="*/ 612107 w 1224214"/>
              <a:gd name="connsiteY1" fmla="*/ 0 h 308504"/>
              <a:gd name="connsiteX2" fmla="*/ 1224214 w 1224214"/>
              <a:gd name="connsiteY2" fmla="*/ 154252 h 308504"/>
              <a:gd name="connsiteX3" fmla="*/ 612107 w 1224214"/>
              <a:gd name="connsiteY3" fmla="*/ 308504 h 308504"/>
              <a:gd name="connsiteX4" fmla="*/ 0 w 1224214"/>
              <a:gd name="connsiteY4" fmla="*/ 154252 h 308504"/>
              <a:gd name="connsiteX0" fmla="*/ 612107 w 1224214"/>
              <a:gd name="connsiteY0" fmla="*/ 308504 h 399944"/>
              <a:gd name="connsiteX1" fmla="*/ 0 w 1224214"/>
              <a:gd name="connsiteY1" fmla="*/ 154252 h 399944"/>
              <a:gd name="connsiteX2" fmla="*/ 612107 w 1224214"/>
              <a:gd name="connsiteY2" fmla="*/ 0 h 399944"/>
              <a:gd name="connsiteX3" fmla="*/ 1224214 w 1224214"/>
              <a:gd name="connsiteY3" fmla="*/ 154252 h 399944"/>
              <a:gd name="connsiteX4" fmla="*/ 703547 w 1224214"/>
              <a:gd name="connsiteY4" fmla="*/ 399944 h 399944"/>
              <a:gd name="connsiteX0" fmla="*/ 612107 w 1224214"/>
              <a:gd name="connsiteY0" fmla="*/ 308504 h 308504"/>
              <a:gd name="connsiteX1" fmla="*/ 0 w 1224214"/>
              <a:gd name="connsiteY1" fmla="*/ 154252 h 308504"/>
              <a:gd name="connsiteX2" fmla="*/ 612107 w 1224214"/>
              <a:gd name="connsiteY2" fmla="*/ 0 h 308504"/>
              <a:gd name="connsiteX3" fmla="*/ 1224214 w 1224214"/>
              <a:gd name="connsiteY3" fmla="*/ 154252 h 308504"/>
              <a:gd name="connsiteX0" fmla="*/ 0 w 1224214"/>
              <a:gd name="connsiteY0" fmla="*/ 154252 h 154252"/>
              <a:gd name="connsiteX1" fmla="*/ 612107 w 1224214"/>
              <a:gd name="connsiteY1" fmla="*/ 0 h 154252"/>
              <a:gd name="connsiteX2" fmla="*/ 1224214 w 1224214"/>
              <a:gd name="connsiteY2" fmla="*/ 154252 h 15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4214" h="154252">
                <a:moveTo>
                  <a:pt x="0" y="154252"/>
                </a:moveTo>
                <a:cubicBezTo>
                  <a:pt x="0" y="69061"/>
                  <a:pt x="274050" y="0"/>
                  <a:pt x="612107" y="0"/>
                </a:cubicBezTo>
                <a:cubicBezTo>
                  <a:pt x="950164" y="0"/>
                  <a:pt x="1224214" y="69061"/>
                  <a:pt x="1224214" y="154252"/>
                </a:cubicBezTo>
              </a:path>
            </a:pathLst>
          </a:cu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1E664F0D-0968-646B-A8B2-8E6D1D72F7C0}"/>
              </a:ext>
            </a:extLst>
          </p:cNvPr>
          <p:cNvGrpSpPr/>
          <p:nvPr/>
        </p:nvGrpSpPr>
        <p:grpSpPr>
          <a:xfrm>
            <a:off x="9560077" y="1983801"/>
            <a:ext cx="1931933" cy="2450524"/>
            <a:chOff x="9560077" y="1983801"/>
            <a:chExt cx="1931933" cy="2450524"/>
          </a:xfrm>
        </p:grpSpPr>
        <p:sp>
          <p:nvSpPr>
            <p:cNvPr id="27" name="圆柱体 26">
              <a:extLst>
                <a:ext uri="{FF2B5EF4-FFF2-40B4-BE49-F238E27FC236}">
                  <a16:creationId xmlns:a16="http://schemas.microsoft.com/office/drawing/2014/main" id="{67102F9B-FB23-BB53-6AC1-147049AC0AF2}"/>
                </a:ext>
              </a:extLst>
            </p:cNvPr>
            <p:cNvSpPr/>
            <p:nvPr/>
          </p:nvSpPr>
          <p:spPr>
            <a:xfrm>
              <a:off x="9560077" y="2335364"/>
              <a:ext cx="1224214" cy="2098961"/>
            </a:xfrm>
            <a:prstGeom prst="can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5B50CEEB-C685-28CD-67E3-3DC0DF27740E}"/>
                </a:ext>
              </a:extLst>
            </p:cNvPr>
            <p:cNvSpPr txBox="1"/>
            <p:nvPr/>
          </p:nvSpPr>
          <p:spPr>
            <a:xfrm>
              <a:off x="10588570" y="1983801"/>
              <a:ext cx="9034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 dirty="0">
                  <a:solidFill>
                    <a:schemeClr val="accent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高斯面</a:t>
              </a:r>
              <a:endParaRPr lang="zh-CN" altLang="en-US" dirty="0"/>
            </a:p>
          </p:txBody>
        </p:sp>
      </p:grpSp>
      <p:sp>
        <p:nvSpPr>
          <p:cNvPr id="4" name="圆柱体 3">
            <a:extLst>
              <a:ext uri="{FF2B5EF4-FFF2-40B4-BE49-F238E27FC236}">
                <a16:creationId xmlns:a16="http://schemas.microsoft.com/office/drawing/2014/main" id="{2E5E4924-1E0E-60E1-33F0-032741B62A1F}"/>
              </a:ext>
            </a:extLst>
          </p:cNvPr>
          <p:cNvSpPr/>
          <p:nvPr/>
        </p:nvSpPr>
        <p:spPr>
          <a:xfrm>
            <a:off x="10141051" y="1534535"/>
            <a:ext cx="62269" cy="3825415"/>
          </a:xfrm>
          <a:prstGeom prst="can">
            <a:avLst>
              <a:gd name="adj" fmla="val 72606"/>
            </a:avLst>
          </a:prstGeom>
          <a:solidFill>
            <a:srgbClr val="84CCC9">
              <a:alpha val="80000"/>
            </a:srgb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B5D69DE3-8CAA-061B-2894-31B4CF63BD04}"/>
              </a:ext>
            </a:extLst>
          </p:cNvPr>
          <p:cNvGrpSpPr/>
          <p:nvPr/>
        </p:nvGrpSpPr>
        <p:grpSpPr>
          <a:xfrm rot="10800000">
            <a:off x="9560077" y="2058797"/>
            <a:ext cx="606525" cy="458907"/>
            <a:chOff x="8918465" y="3244715"/>
            <a:chExt cx="1854205" cy="458907"/>
          </a:xfrm>
        </p:grpSpPr>
        <p:sp>
          <p:nvSpPr>
            <p:cNvPr id="91" name="左大括号 90">
              <a:extLst>
                <a:ext uri="{FF2B5EF4-FFF2-40B4-BE49-F238E27FC236}">
                  <a16:creationId xmlns:a16="http://schemas.microsoft.com/office/drawing/2014/main" id="{C1C55279-A50B-C4B6-105D-9C7928C7FCA5}"/>
                </a:ext>
              </a:extLst>
            </p:cNvPr>
            <p:cNvSpPr/>
            <p:nvPr/>
          </p:nvSpPr>
          <p:spPr>
            <a:xfrm rot="16200000">
              <a:off x="9780315" y="2382865"/>
              <a:ext cx="130506" cy="1854205"/>
            </a:xfrm>
            <a:prstGeom prst="leftBrace">
              <a:avLst>
                <a:gd name="adj1" fmla="val 58333"/>
                <a:gd name="adj2" fmla="val 5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1CE4FD2D-B319-56AC-D36A-58ABC0C7A729}"/>
                    </a:ext>
                  </a:extLst>
                </p:cNvPr>
                <p:cNvSpPr txBox="1"/>
                <p:nvPr/>
              </p:nvSpPr>
              <p:spPr>
                <a:xfrm rot="10800000">
                  <a:off x="9745471" y="3334290"/>
                  <a:ext cx="44415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1CE4FD2D-B319-56AC-D36A-58ABC0C7A7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>
                  <a:off x="9745471" y="3334290"/>
                  <a:ext cx="444150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695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6DEB13FB-46F2-2F66-F358-F853AE7A768C}"/>
              </a:ext>
            </a:extLst>
          </p:cNvPr>
          <p:cNvCxnSpPr>
            <a:cxnSpLocks/>
          </p:cNvCxnSpPr>
          <p:nvPr/>
        </p:nvCxnSpPr>
        <p:spPr>
          <a:xfrm flipV="1">
            <a:off x="11075125" y="3371757"/>
            <a:ext cx="323651" cy="285207"/>
          </a:xfrm>
          <a:prstGeom prst="line">
            <a:avLst/>
          </a:prstGeom>
          <a:ln w="1905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72ED570C-54FE-CA09-38E0-9BA447859AE9}"/>
              </a:ext>
            </a:extLst>
          </p:cNvPr>
          <p:cNvCxnSpPr>
            <a:cxnSpLocks/>
          </p:cNvCxnSpPr>
          <p:nvPr/>
        </p:nvCxnSpPr>
        <p:spPr>
          <a:xfrm>
            <a:off x="11075125" y="3097563"/>
            <a:ext cx="323651" cy="285207"/>
          </a:xfrm>
          <a:prstGeom prst="line">
            <a:avLst/>
          </a:prstGeom>
          <a:ln w="1905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DAAB2D3-3B38-A2BD-8865-AA2D5DAF17A3}"/>
              </a:ext>
            </a:extLst>
          </p:cNvPr>
          <p:cNvGrpSpPr/>
          <p:nvPr/>
        </p:nvGrpSpPr>
        <p:grpSpPr>
          <a:xfrm>
            <a:off x="9102119" y="3351553"/>
            <a:ext cx="2513517" cy="400466"/>
            <a:chOff x="7952893" y="3184979"/>
            <a:chExt cx="2513517" cy="400466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3EB734ED-D82C-2D97-2725-1E45AD3EBCFE}"/>
                </a:ext>
              </a:extLst>
            </p:cNvPr>
            <p:cNvGrpSpPr/>
            <p:nvPr/>
          </p:nvGrpSpPr>
          <p:grpSpPr>
            <a:xfrm>
              <a:off x="7952893" y="3184979"/>
              <a:ext cx="2513517" cy="62269"/>
              <a:chOff x="8112122" y="3184979"/>
              <a:chExt cx="2513517" cy="62269"/>
            </a:xfrm>
          </p:grpSpPr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D582A56E-BDDE-CB1D-0816-A73B4B5E95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12122" y="3216115"/>
                <a:ext cx="2513517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AA3A247C-400C-78CA-1A7B-746EEAEA35CF}"/>
                  </a:ext>
                </a:extLst>
              </p:cNvPr>
              <p:cNvSpPr/>
              <p:nvPr/>
            </p:nvSpPr>
            <p:spPr>
              <a:xfrm>
                <a:off x="9151054" y="3184979"/>
                <a:ext cx="62269" cy="6226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C39CFCE9-EA45-D7B3-4645-01322D9122F6}"/>
                    </a:ext>
                  </a:extLst>
                </p:cNvPr>
                <p:cNvSpPr txBox="1"/>
                <p:nvPr/>
              </p:nvSpPr>
              <p:spPr>
                <a:xfrm>
                  <a:off x="8658070" y="3216113"/>
                  <a:ext cx="2655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C39CFCE9-EA45-D7B3-4645-01322D9122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8070" y="3216113"/>
                  <a:ext cx="265564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255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/>
              <p:nvPr/>
            </p:nvSpPr>
            <p:spPr>
              <a:xfrm>
                <a:off x="507458" y="1471586"/>
                <a:ext cx="8382225" cy="425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例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5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：如图，无限长均匀带电直线的线电荷密度为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+</m:t>
                    </m:r>
                    <m:r>
                      <a:rPr lang="zh-CN" altLang="en-US" sz="1600" i="1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𝜆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  <a:sym typeface="Wingdings" panose="05000000000000000000" pitchFamily="2" charset="2"/>
                  </a:rPr>
                  <a:t>。求其电场强度分布。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" y="1471586"/>
                <a:ext cx="8382225" cy="425116"/>
              </a:xfrm>
              <a:prstGeom prst="rect">
                <a:avLst/>
              </a:prstGeom>
              <a:blipFill>
                <a:blip r:embed="rId9"/>
                <a:stretch>
                  <a:fillRect l="-364" b="-1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本框 36">
            <a:extLst>
              <a:ext uri="{FF2B5EF4-FFF2-40B4-BE49-F238E27FC236}">
                <a16:creationId xmlns:a16="http://schemas.microsoft.com/office/drawing/2014/main" id="{36E602B8-FB33-CACB-0F4E-BD5E2F043121}"/>
              </a:ext>
            </a:extLst>
          </p:cNvPr>
          <p:cNvSpPr txBox="1"/>
          <p:nvPr/>
        </p:nvSpPr>
        <p:spPr>
          <a:xfrm>
            <a:off x="4402280" y="775742"/>
            <a:ext cx="2043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电场强度的计算（</a:t>
            </a:r>
            <a:r>
              <a:rPr lang="en-US" altLang="zh-CN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2</a:t>
            </a:r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）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5D8CA9E-DD68-8CBC-136E-7E46BD736CCD}"/>
              </a:ext>
            </a:extLst>
          </p:cNvPr>
          <p:cNvSpPr txBox="1"/>
          <p:nvPr/>
        </p:nvSpPr>
        <p:spPr>
          <a:xfrm>
            <a:off x="507459" y="496110"/>
            <a:ext cx="3894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静电场的高斯定理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7F73F91-7553-2B71-9473-F95EA570B983}"/>
              </a:ext>
            </a:extLst>
          </p:cNvPr>
          <p:cNvGrpSpPr/>
          <p:nvPr/>
        </p:nvGrpSpPr>
        <p:grpSpPr>
          <a:xfrm>
            <a:off x="10767347" y="3010891"/>
            <a:ext cx="1042873" cy="402931"/>
            <a:chOff x="10767347" y="2841604"/>
            <a:chExt cx="1042873" cy="402931"/>
          </a:xfrm>
        </p:grpSpPr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B8B533AF-98AF-E581-77FB-4E68255DC640}"/>
                </a:ext>
              </a:extLst>
            </p:cNvPr>
            <p:cNvCxnSpPr>
              <a:cxnSpLocks/>
            </p:cNvCxnSpPr>
            <p:nvPr/>
          </p:nvCxnSpPr>
          <p:spPr>
            <a:xfrm>
              <a:off x="10767347" y="3215603"/>
              <a:ext cx="631429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D1796383-60C3-206C-B570-51F292248DDF}"/>
                    </a:ext>
                  </a:extLst>
                </p:cNvPr>
                <p:cNvSpPr txBox="1"/>
                <p:nvPr/>
              </p:nvSpPr>
              <p:spPr>
                <a:xfrm>
                  <a:off x="11228983" y="2841604"/>
                  <a:ext cx="581237" cy="4029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C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𝑬</m:t>
                            </m:r>
                          </m:e>
                        </m:acc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D1796383-60C3-206C-B570-51F292248D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28983" y="2841604"/>
                  <a:ext cx="581237" cy="4029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C07441A0-66FA-78DE-CAA0-9384EC92B3CB}"/>
              </a:ext>
            </a:extLst>
          </p:cNvPr>
          <p:cNvGrpSpPr/>
          <p:nvPr/>
        </p:nvGrpSpPr>
        <p:grpSpPr>
          <a:xfrm>
            <a:off x="6511394" y="3557468"/>
            <a:ext cx="1747246" cy="1927334"/>
            <a:chOff x="10159120" y="1550002"/>
            <a:chExt cx="1747246" cy="1927334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D30364DB-3466-5CC4-139F-4F2B29228687}"/>
                </a:ext>
              </a:extLst>
            </p:cNvPr>
            <p:cNvSpPr/>
            <p:nvPr/>
          </p:nvSpPr>
          <p:spPr>
            <a:xfrm>
              <a:off x="10159120" y="1550002"/>
              <a:ext cx="1376823" cy="15484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164C8D60-F145-038B-9D87-8A949D25B11F}"/>
                </a:ext>
              </a:extLst>
            </p:cNvPr>
            <p:cNvSpPr txBox="1"/>
            <p:nvPr/>
          </p:nvSpPr>
          <p:spPr>
            <a:xfrm>
              <a:off x="10483022" y="3185910"/>
              <a:ext cx="1423344" cy="291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静电场的高斯定理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D408DE2F-C946-1E9B-1C8B-DE668CC6B602}"/>
                  </a:ext>
                </a:extLst>
              </p:cNvPr>
              <p:cNvSpPr txBox="1"/>
              <p:nvPr/>
            </p:nvSpPr>
            <p:spPr>
              <a:xfrm>
                <a:off x="6571963" y="3610077"/>
                <a:ext cx="1255683" cy="14455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①对称性分析</a:t>
                </a:r>
                <a:endParaRPr lang="en-US" altLang="zh-CN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②选取高斯面</a:t>
                </a:r>
                <a:endParaRPr lang="en-US" altLang="zh-CN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③求解</a:t>
                </a:r>
                <a14:m>
                  <m:oMath xmlns:m="http://schemas.openxmlformats.org/officeDocument/2006/math">
                    <m:r>
                      <a:rPr lang="zh-CN" altLang="en-US" sz="12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电通量</m:t>
                    </m:r>
                  </m:oMath>
                </a14:m>
                <a:endParaRPr lang="en-US" altLang="zh-CN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④分析电场强度</a:t>
                </a:r>
                <a:endParaRPr lang="en-US" altLang="zh-CN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⑤积分运算</a:t>
                </a:r>
                <a:endParaRPr lang="en-US" altLang="zh-CN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⑥还原成矢量</a:t>
                </a:r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D408DE2F-C946-1E9B-1C8B-DE668CC6B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963" y="3610077"/>
                <a:ext cx="1255683" cy="1445589"/>
              </a:xfrm>
              <a:prstGeom prst="rect">
                <a:avLst/>
              </a:prstGeom>
              <a:blipFill>
                <a:blip r:embed="rId11"/>
                <a:stretch>
                  <a:fillRect b="-29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4E361191-95DA-4AC8-5B94-8E394558BFFC}"/>
              </a:ext>
            </a:extLst>
          </p:cNvPr>
          <p:cNvSpPr/>
          <p:nvPr/>
        </p:nvSpPr>
        <p:spPr>
          <a:xfrm>
            <a:off x="10141050" y="2763253"/>
            <a:ext cx="62269" cy="128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1C81D533-435D-97E9-91FA-E298A6E4EDB0}"/>
              </a:ext>
            </a:extLst>
          </p:cNvPr>
          <p:cNvSpPr/>
          <p:nvPr/>
        </p:nvSpPr>
        <p:spPr>
          <a:xfrm>
            <a:off x="10141050" y="3871070"/>
            <a:ext cx="62269" cy="1283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4F8640D3-E883-BF4A-AD30-F7A36CFA2485}"/>
              </a:ext>
            </a:extLst>
          </p:cNvPr>
          <p:cNvGrpSpPr/>
          <p:nvPr/>
        </p:nvGrpSpPr>
        <p:grpSpPr>
          <a:xfrm rot="683180">
            <a:off x="10172546" y="2917049"/>
            <a:ext cx="984911" cy="656299"/>
            <a:chOff x="9746705" y="2540818"/>
            <a:chExt cx="984911" cy="656299"/>
          </a:xfrm>
        </p:grpSpPr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C23FAE1C-1F14-2097-6F3F-1B51621E6C3B}"/>
                </a:ext>
              </a:extLst>
            </p:cNvPr>
            <p:cNvCxnSpPr>
              <a:cxnSpLocks/>
            </p:cNvCxnSpPr>
            <p:nvPr/>
          </p:nvCxnSpPr>
          <p:spPr>
            <a:xfrm rot="20916820">
              <a:off x="9746705" y="2540818"/>
              <a:ext cx="566659" cy="499350"/>
            </a:xfrm>
            <a:prstGeom prst="line">
              <a:avLst/>
            </a:prstGeom>
            <a:ln w="19050">
              <a:solidFill>
                <a:schemeClr val="accent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49423DF7-4E9B-5447-812F-B3B04877E3AF}"/>
                </a:ext>
              </a:extLst>
            </p:cNvPr>
            <p:cNvCxnSpPr>
              <a:cxnSpLocks/>
            </p:cNvCxnSpPr>
            <p:nvPr/>
          </p:nvCxnSpPr>
          <p:spPr>
            <a:xfrm>
              <a:off x="10345476" y="2974172"/>
              <a:ext cx="386140" cy="222945"/>
            </a:xfrm>
            <a:prstGeom prst="line">
              <a:avLst/>
            </a:prstGeom>
            <a:ln w="19050">
              <a:solidFill>
                <a:schemeClr val="accent4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3CB98078-EFB0-CF9C-66CD-5F7DD14DA733}"/>
              </a:ext>
            </a:extLst>
          </p:cNvPr>
          <p:cNvGrpSpPr/>
          <p:nvPr/>
        </p:nvGrpSpPr>
        <p:grpSpPr>
          <a:xfrm rot="20916820" flipV="1">
            <a:off x="10177761" y="3180818"/>
            <a:ext cx="984911" cy="656299"/>
            <a:chOff x="9746705" y="2540818"/>
            <a:chExt cx="984911" cy="656299"/>
          </a:xfrm>
        </p:grpSpPr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6587AE36-1803-49F4-3969-9F40BB3BDC4D}"/>
                </a:ext>
              </a:extLst>
            </p:cNvPr>
            <p:cNvCxnSpPr>
              <a:cxnSpLocks/>
            </p:cNvCxnSpPr>
            <p:nvPr/>
          </p:nvCxnSpPr>
          <p:spPr>
            <a:xfrm rot="20916820">
              <a:off x="9746705" y="2540818"/>
              <a:ext cx="566659" cy="499350"/>
            </a:xfrm>
            <a:prstGeom prst="line">
              <a:avLst/>
            </a:prstGeom>
            <a:ln w="19050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A8CE4F40-D664-FA63-6EEA-08FE8FDF96EE}"/>
                </a:ext>
              </a:extLst>
            </p:cNvPr>
            <p:cNvCxnSpPr>
              <a:cxnSpLocks/>
            </p:cNvCxnSpPr>
            <p:nvPr/>
          </p:nvCxnSpPr>
          <p:spPr>
            <a:xfrm>
              <a:off x="10345476" y="2974172"/>
              <a:ext cx="386140" cy="222945"/>
            </a:xfrm>
            <a:prstGeom prst="line">
              <a:avLst/>
            </a:prstGeom>
            <a:ln w="19050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BC930D9-E013-6593-74F8-F708826D2ECF}"/>
              </a:ext>
            </a:extLst>
          </p:cNvPr>
          <p:cNvGrpSpPr/>
          <p:nvPr/>
        </p:nvGrpSpPr>
        <p:grpSpPr>
          <a:xfrm>
            <a:off x="10698715" y="3355606"/>
            <a:ext cx="265564" cy="431253"/>
            <a:chOff x="10882894" y="3184980"/>
            <a:chExt cx="265564" cy="431253"/>
          </a:xfrm>
        </p:grpSpPr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D8492D4F-D071-8FA2-F8E3-FCAA6E60A87D}"/>
                </a:ext>
              </a:extLst>
            </p:cNvPr>
            <p:cNvSpPr/>
            <p:nvPr/>
          </p:nvSpPr>
          <p:spPr>
            <a:xfrm>
              <a:off x="10926529" y="3184980"/>
              <a:ext cx="62269" cy="622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E43B4630-25C9-216D-48AC-267787A0911B}"/>
                    </a:ext>
                  </a:extLst>
                </p:cNvPr>
                <p:cNvSpPr txBox="1"/>
                <p:nvPr/>
              </p:nvSpPr>
              <p:spPr>
                <a:xfrm>
                  <a:off x="10882894" y="3246901"/>
                  <a:ext cx="2655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E43B4630-25C9-216D-48AC-267787A091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82894" y="3246901"/>
                  <a:ext cx="265564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2045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6" name="椭圆 83">
            <a:extLst>
              <a:ext uri="{FF2B5EF4-FFF2-40B4-BE49-F238E27FC236}">
                <a16:creationId xmlns:a16="http://schemas.microsoft.com/office/drawing/2014/main" id="{00F3FD1F-702D-4DDD-5856-160938F3E6FB}"/>
              </a:ext>
            </a:extLst>
          </p:cNvPr>
          <p:cNvSpPr/>
          <p:nvPr/>
        </p:nvSpPr>
        <p:spPr>
          <a:xfrm rot="10800000">
            <a:off x="9560077" y="4279719"/>
            <a:ext cx="1224214" cy="154252"/>
          </a:xfrm>
          <a:custGeom>
            <a:avLst/>
            <a:gdLst>
              <a:gd name="connsiteX0" fmla="*/ 0 w 1224214"/>
              <a:gd name="connsiteY0" fmla="*/ 154252 h 308504"/>
              <a:gd name="connsiteX1" fmla="*/ 612107 w 1224214"/>
              <a:gd name="connsiteY1" fmla="*/ 0 h 308504"/>
              <a:gd name="connsiteX2" fmla="*/ 1224214 w 1224214"/>
              <a:gd name="connsiteY2" fmla="*/ 154252 h 308504"/>
              <a:gd name="connsiteX3" fmla="*/ 612107 w 1224214"/>
              <a:gd name="connsiteY3" fmla="*/ 308504 h 308504"/>
              <a:gd name="connsiteX4" fmla="*/ 0 w 1224214"/>
              <a:gd name="connsiteY4" fmla="*/ 154252 h 308504"/>
              <a:gd name="connsiteX0" fmla="*/ 612107 w 1224214"/>
              <a:gd name="connsiteY0" fmla="*/ 308504 h 399944"/>
              <a:gd name="connsiteX1" fmla="*/ 0 w 1224214"/>
              <a:gd name="connsiteY1" fmla="*/ 154252 h 399944"/>
              <a:gd name="connsiteX2" fmla="*/ 612107 w 1224214"/>
              <a:gd name="connsiteY2" fmla="*/ 0 h 399944"/>
              <a:gd name="connsiteX3" fmla="*/ 1224214 w 1224214"/>
              <a:gd name="connsiteY3" fmla="*/ 154252 h 399944"/>
              <a:gd name="connsiteX4" fmla="*/ 703547 w 1224214"/>
              <a:gd name="connsiteY4" fmla="*/ 399944 h 399944"/>
              <a:gd name="connsiteX0" fmla="*/ 612107 w 1224214"/>
              <a:gd name="connsiteY0" fmla="*/ 308504 h 308504"/>
              <a:gd name="connsiteX1" fmla="*/ 0 w 1224214"/>
              <a:gd name="connsiteY1" fmla="*/ 154252 h 308504"/>
              <a:gd name="connsiteX2" fmla="*/ 612107 w 1224214"/>
              <a:gd name="connsiteY2" fmla="*/ 0 h 308504"/>
              <a:gd name="connsiteX3" fmla="*/ 1224214 w 1224214"/>
              <a:gd name="connsiteY3" fmla="*/ 154252 h 308504"/>
              <a:gd name="connsiteX0" fmla="*/ 0 w 1224214"/>
              <a:gd name="connsiteY0" fmla="*/ 154252 h 154252"/>
              <a:gd name="connsiteX1" fmla="*/ 612107 w 1224214"/>
              <a:gd name="connsiteY1" fmla="*/ 0 h 154252"/>
              <a:gd name="connsiteX2" fmla="*/ 1224214 w 1224214"/>
              <a:gd name="connsiteY2" fmla="*/ 154252 h 15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4214" h="154252">
                <a:moveTo>
                  <a:pt x="0" y="154252"/>
                </a:moveTo>
                <a:cubicBezTo>
                  <a:pt x="0" y="69061"/>
                  <a:pt x="274050" y="0"/>
                  <a:pt x="612107" y="0"/>
                </a:cubicBezTo>
                <a:cubicBezTo>
                  <a:pt x="950164" y="0"/>
                  <a:pt x="1224214" y="69061"/>
                  <a:pt x="1224214" y="154252"/>
                </a:cubicBezTo>
              </a:path>
            </a:pathLst>
          </a:cu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3">
            <a:extLst>
              <a:ext uri="{FF2B5EF4-FFF2-40B4-BE49-F238E27FC236}">
                <a16:creationId xmlns:a16="http://schemas.microsoft.com/office/drawing/2014/main" id="{3BBA32E2-0BAD-9EBE-0075-A26CDE5AC834}"/>
              </a:ext>
            </a:extLst>
          </p:cNvPr>
          <p:cNvSpPr/>
          <p:nvPr/>
        </p:nvSpPr>
        <p:spPr>
          <a:xfrm rot="10800000">
            <a:off x="9560077" y="2489013"/>
            <a:ext cx="1224214" cy="154252"/>
          </a:xfrm>
          <a:custGeom>
            <a:avLst/>
            <a:gdLst>
              <a:gd name="connsiteX0" fmla="*/ 0 w 1224214"/>
              <a:gd name="connsiteY0" fmla="*/ 154252 h 308504"/>
              <a:gd name="connsiteX1" fmla="*/ 612107 w 1224214"/>
              <a:gd name="connsiteY1" fmla="*/ 0 h 308504"/>
              <a:gd name="connsiteX2" fmla="*/ 1224214 w 1224214"/>
              <a:gd name="connsiteY2" fmla="*/ 154252 h 308504"/>
              <a:gd name="connsiteX3" fmla="*/ 612107 w 1224214"/>
              <a:gd name="connsiteY3" fmla="*/ 308504 h 308504"/>
              <a:gd name="connsiteX4" fmla="*/ 0 w 1224214"/>
              <a:gd name="connsiteY4" fmla="*/ 154252 h 308504"/>
              <a:gd name="connsiteX0" fmla="*/ 612107 w 1224214"/>
              <a:gd name="connsiteY0" fmla="*/ 308504 h 399944"/>
              <a:gd name="connsiteX1" fmla="*/ 0 w 1224214"/>
              <a:gd name="connsiteY1" fmla="*/ 154252 h 399944"/>
              <a:gd name="connsiteX2" fmla="*/ 612107 w 1224214"/>
              <a:gd name="connsiteY2" fmla="*/ 0 h 399944"/>
              <a:gd name="connsiteX3" fmla="*/ 1224214 w 1224214"/>
              <a:gd name="connsiteY3" fmla="*/ 154252 h 399944"/>
              <a:gd name="connsiteX4" fmla="*/ 703547 w 1224214"/>
              <a:gd name="connsiteY4" fmla="*/ 399944 h 399944"/>
              <a:gd name="connsiteX0" fmla="*/ 612107 w 1224214"/>
              <a:gd name="connsiteY0" fmla="*/ 308504 h 308504"/>
              <a:gd name="connsiteX1" fmla="*/ 0 w 1224214"/>
              <a:gd name="connsiteY1" fmla="*/ 154252 h 308504"/>
              <a:gd name="connsiteX2" fmla="*/ 612107 w 1224214"/>
              <a:gd name="connsiteY2" fmla="*/ 0 h 308504"/>
              <a:gd name="connsiteX3" fmla="*/ 1224214 w 1224214"/>
              <a:gd name="connsiteY3" fmla="*/ 154252 h 308504"/>
              <a:gd name="connsiteX0" fmla="*/ 0 w 1224214"/>
              <a:gd name="connsiteY0" fmla="*/ 154252 h 154252"/>
              <a:gd name="connsiteX1" fmla="*/ 612107 w 1224214"/>
              <a:gd name="connsiteY1" fmla="*/ 0 h 154252"/>
              <a:gd name="connsiteX2" fmla="*/ 1224214 w 1224214"/>
              <a:gd name="connsiteY2" fmla="*/ 154252 h 15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4214" h="154252">
                <a:moveTo>
                  <a:pt x="0" y="154252"/>
                </a:moveTo>
                <a:cubicBezTo>
                  <a:pt x="0" y="69061"/>
                  <a:pt x="274050" y="0"/>
                  <a:pt x="612107" y="0"/>
                </a:cubicBezTo>
                <a:cubicBezTo>
                  <a:pt x="950164" y="0"/>
                  <a:pt x="1224214" y="69061"/>
                  <a:pt x="1224214" y="154252"/>
                </a:cubicBezTo>
              </a:path>
            </a:pathLst>
          </a:cu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D2BC47C0-355C-C9BE-70C7-8B00896DC21D}"/>
              </a:ext>
            </a:extLst>
          </p:cNvPr>
          <p:cNvGrpSpPr/>
          <p:nvPr/>
        </p:nvGrpSpPr>
        <p:grpSpPr>
          <a:xfrm rot="5400000">
            <a:off x="8510380" y="3226984"/>
            <a:ext cx="1755561" cy="349912"/>
            <a:chOff x="8913143" y="3228186"/>
            <a:chExt cx="5366918" cy="349912"/>
          </a:xfrm>
        </p:grpSpPr>
        <p:sp>
          <p:nvSpPr>
            <p:cNvPr id="95" name="左大括号 94">
              <a:extLst>
                <a:ext uri="{FF2B5EF4-FFF2-40B4-BE49-F238E27FC236}">
                  <a16:creationId xmlns:a16="http://schemas.microsoft.com/office/drawing/2014/main" id="{83BEB0F0-B1CC-95D0-3144-27C281201D3B}"/>
                </a:ext>
              </a:extLst>
            </p:cNvPr>
            <p:cNvSpPr/>
            <p:nvPr/>
          </p:nvSpPr>
          <p:spPr>
            <a:xfrm rot="16200000">
              <a:off x="11520646" y="620683"/>
              <a:ext cx="151911" cy="5366918"/>
            </a:xfrm>
            <a:prstGeom prst="leftBrace">
              <a:avLst>
                <a:gd name="adj1" fmla="val 58333"/>
                <a:gd name="adj2" fmla="val 5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07B3D5E7-B47F-8445-3A69-EBF847D26C8F}"/>
                    </a:ext>
                  </a:extLst>
                </p:cNvPr>
                <p:cNvSpPr txBox="1"/>
                <p:nvPr/>
              </p:nvSpPr>
              <p:spPr>
                <a:xfrm rot="16200000">
                  <a:off x="11481969" y="2940914"/>
                  <a:ext cx="145285" cy="11290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07B3D5E7-B47F-8445-3A69-EBF847D26C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11481969" y="2940914"/>
                  <a:ext cx="145285" cy="1129083"/>
                </a:xfrm>
                <a:prstGeom prst="rect">
                  <a:avLst/>
                </a:prstGeom>
                <a:blipFill>
                  <a:blip r:embed="rId13"/>
                  <a:stretch>
                    <a:fillRect l="-8333" r="-5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550C34C-32D4-C679-45D9-906D91FFF78E}"/>
              </a:ext>
            </a:extLst>
          </p:cNvPr>
          <p:cNvGrpSpPr/>
          <p:nvPr/>
        </p:nvGrpSpPr>
        <p:grpSpPr>
          <a:xfrm>
            <a:off x="507458" y="2009674"/>
            <a:ext cx="8562681" cy="1445306"/>
            <a:chOff x="507458" y="2009674"/>
            <a:chExt cx="8562681" cy="14453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3D83F36A-34D6-A859-8F3A-DA5235B470C6}"/>
                    </a:ext>
                  </a:extLst>
                </p:cNvPr>
                <p:cNvSpPr txBox="1"/>
                <p:nvPr/>
              </p:nvSpPr>
              <p:spPr>
                <a:xfrm>
                  <a:off x="507458" y="2009674"/>
                  <a:ext cx="8562681" cy="13456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解：如图建立坐标系。由轴对称性，取</a:t>
                  </a:r>
                  <a:r>
                    <a:rPr lang="zh-CN" altLang="en-US" sz="1600" dirty="0">
                      <a:solidFill>
                        <a:schemeClr val="accent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高斯面</a:t>
                  </a:r>
                  <a:r>
                    <a:rPr lang="zh-CN" altLang="en-US" sz="16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为通过某点</a:t>
                  </a:r>
                  <a:r>
                    <a:rPr lang="en-US" altLang="zh-CN" sz="16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P</a:t>
                  </a:r>
                  <a:r>
                    <a:rPr lang="zh-CN" altLang="en-US" sz="16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的底面半径为</a:t>
                  </a:r>
                  <a:r>
                    <a:rPr lang="en-US" altLang="zh-CN" sz="16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r</a:t>
                  </a:r>
                  <a:r>
                    <a:rPr lang="zh-CN" altLang="en-US" sz="16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、高为</a:t>
                  </a:r>
                  <a:r>
                    <a:rPr lang="en-US" altLang="zh-CN" sz="16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l</a:t>
                  </a:r>
                  <a:r>
                    <a:rPr lang="zh-CN" altLang="en-US" sz="16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的的圆柱面。</a:t>
                  </a:r>
                  <a:endPara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  <a:p>
                  <a:pPr>
                    <a:lnSpc>
                      <a:spcPct val="150000"/>
                    </a:lnSpc>
                    <a:spcBef>
                      <a:spcPts val="600"/>
                    </a:spcBef>
                  </a:pPr>
                  <a:r>
                    <a:rPr lang="en-US" altLang="zh-CN" sz="1600" b="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  </a:t>
                  </a:r>
                  <a:r>
                    <a:rPr lang="zh-CN" altLang="en-US" sz="16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  </a:t>
                  </a:r>
                  <a:r>
                    <a:rPr lang="zh-CN" altLang="en-US" sz="1600" b="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此闭合曲面包围的电荷量为</a:t>
                  </a:r>
                  <a14:m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𝑞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r>
                        <a:rPr lang="zh-CN" altLang="en-US" sz="16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𝜆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𝑙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。</m:t>
                      </m:r>
                    </m:oMath>
                  </a14:m>
                  <a:endParaRPr lang="en-US" altLang="zh-CN" sz="1600" b="0" dirty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16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    </a:t>
                  </a:r>
                  <a:r>
                    <a:rPr lang="zh-CN" altLang="en-US" sz="16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此闭合曲面的电通量为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𝑐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nary>
                        <m:naryPr>
                          <m:chr m:val="∯"/>
                          <m:ctrlPr>
                            <a:rPr lang="zh-CN" altLang="en-US" sz="16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6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𝑆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 </m:t>
                          </m:r>
                        </m:sup>
                        <m:e>
                          <m:acc>
                            <m:accPr>
                              <m:chr m:val="⃗"/>
                              <m:ctrlPr>
                                <a:rPr lang="en-US" altLang="zh-CN" sz="1600" b="1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𝑬</m:t>
                              </m:r>
                            </m:e>
                          </m:acc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altLang="zh-CN" sz="1600" b="1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𝑺</m:t>
                              </m:r>
                            </m:e>
                          </m:acc>
                        </m:e>
                      </m:nary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=</m:t>
                      </m:r>
                      <m:nary>
                        <m:naryPr>
                          <m:chr m:val="∬"/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600" b="1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 </m:t>
                          </m:r>
                        </m:sub>
                        <m:sup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 </m:t>
                          </m:r>
                        </m:sup>
                        <m:e>
                          <m:acc>
                            <m:accPr>
                              <m:chr m:val="⃗"/>
                              <m:ctrlPr>
                                <a:rPr lang="en-US" altLang="zh-CN" sz="1600" b="1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𝑬</m:t>
                              </m:r>
                            </m:e>
                          </m:acc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altLang="zh-CN" sz="1600" b="1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𝑺</m:t>
                              </m:r>
                            </m:e>
                          </m:acc>
                        </m:e>
                      </m:nary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+</m:t>
                      </m:r>
                      <m:nary>
                        <m:naryPr>
                          <m:chr m:val="∬"/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600" b="1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 </m:t>
                          </m:r>
                        </m:sub>
                        <m:sup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 </m:t>
                          </m:r>
                        </m:sup>
                        <m:e>
                          <m:acc>
                            <m:accPr>
                              <m:chr m:val="⃗"/>
                              <m:ctrlPr>
                                <a:rPr lang="en-US" altLang="zh-CN" sz="1600" b="1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𝑬</m:t>
                              </m:r>
                            </m:e>
                          </m:acc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altLang="zh-CN" sz="1600" b="1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𝑺</m:t>
                              </m:r>
                            </m:e>
                          </m:acc>
                        </m:e>
                      </m:nary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+</m:t>
                      </m:r>
                      <m:nary>
                        <m:naryPr>
                          <m:chr m:val="∬"/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600" b="1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 </m:t>
                          </m:r>
                        </m:sub>
                        <m:sup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 </m:t>
                          </m:r>
                        </m:sup>
                        <m:e>
                          <m:acc>
                            <m:accPr>
                              <m:chr m:val="⃗"/>
                              <m:ctrlPr>
                                <a:rPr lang="en-US" altLang="zh-CN" sz="1600" b="1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𝑬</m:t>
                              </m:r>
                            </m:e>
                          </m:acc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altLang="zh-CN" sz="1600" b="1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𝑺</m:t>
                              </m:r>
                            </m:e>
                          </m:acc>
                        </m:e>
                      </m:nary>
                    </m:oMath>
                  </a14:m>
                  <a:r>
                    <a:rPr lang="zh-CN" altLang="en-US" sz="1600" b="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；</a:t>
                  </a:r>
                  <a:endParaRPr lang="en-US" altLang="zh-CN" sz="1600" b="0" dirty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3D83F36A-34D6-A859-8F3A-DA5235B470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458" y="2009674"/>
                  <a:ext cx="8562681" cy="1345625"/>
                </a:xfrm>
                <a:prstGeom prst="rect">
                  <a:avLst/>
                </a:prstGeom>
                <a:blipFill>
                  <a:blip r:embed="rId14"/>
                  <a:stretch>
                    <a:fillRect l="-356" r="-1068" b="-5136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D0E2DB05-1036-3194-FAB5-CF778D018753}"/>
                </a:ext>
              </a:extLst>
            </p:cNvPr>
            <p:cNvSpPr txBox="1"/>
            <p:nvPr/>
          </p:nvSpPr>
          <p:spPr>
            <a:xfrm>
              <a:off x="4405192" y="3254925"/>
              <a:ext cx="44928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上底</a:t>
              </a: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7A22B650-7694-9A30-76EB-0193E1CF7D11}"/>
                </a:ext>
              </a:extLst>
            </p:cNvPr>
            <p:cNvSpPr txBox="1"/>
            <p:nvPr/>
          </p:nvSpPr>
          <p:spPr>
            <a:xfrm>
              <a:off x="5315064" y="3254925"/>
              <a:ext cx="4206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下底</a:t>
              </a: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33ADFC53-65DE-4CE8-45DE-D3B69B21289D}"/>
                </a:ext>
              </a:extLst>
            </p:cNvPr>
            <p:cNvSpPr txBox="1"/>
            <p:nvPr/>
          </p:nvSpPr>
          <p:spPr>
            <a:xfrm>
              <a:off x="6236783" y="3253018"/>
              <a:ext cx="4206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侧面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34B97B52-2DD2-4C9D-EABC-BD766FB2EAA5}"/>
              </a:ext>
            </a:extLst>
          </p:cNvPr>
          <p:cNvGrpSpPr/>
          <p:nvPr/>
        </p:nvGrpSpPr>
        <p:grpSpPr>
          <a:xfrm>
            <a:off x="502244" y="3542474"/>
            <a:ext cx="5635570" cy="975987"/>
            <a:chOff x="502244" y="3459732"/>
            <a:chExt cx="5635570" cy="9759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3FCA902D-6CF5-CB65-1021-B353B1E026E9}"/>
                    </a:ext>
                  </a:extLst>
                </p:cNvPr>
                <p:cNvSpPr txBox="1"/>
                <p:nvPr/>
              </p:nvSpPr>
              <p:spPr>
                <a:xfrm>
                  <a:off x="502244" y="3459732"/>
                  <a:ext cx="5635570" cy="8993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    由于上、下底面与电场强度方向总平行，</a:t>
                  </a:r>
                  <a:endPara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    故</a:t>
                  </a:r>
                  <a14:m>
                    <m:oMath xmlns:m="http://schemas.openxmlformats.org/officeDocument/2006/math">
                      <m:nary>
                        <m:naryPr>
                          <m:chr m:val="∬"/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600" b="1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 </m:t>
                          </m:r>
                        </m:sub>
                        <m:sup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 </m:t>
                          </m:r>
                        </m:sup>
                        <m:e>
                          <m:acc>
                            <m:accPr>
                              <m:chr m:val="⃗"/>
                              <m:ctrlPr>
                                <a:rPr lang="en-US" altLang="zh-CN" sz="1600" b="1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𝑬</m:t>
                              </m:r>
                            </m:e>
                          </m:acc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altLang="zh-CN" sz="1600" b="1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𝑺</m:t>
                              </m:r>
                            </m:e>
                          </m:acc>
                        </m:e>
                      </m:nary>
                      <m:r>
                        <a:rPr lang="en-US" altLang="zh-CN" sz="1600" b="0" i="1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0</m:t>
                      </m:r>
                      <m:r>
                        <a:rPr lang="zh-CN" altLang="en-US" sz="1600" b="1" i="1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、</m:t>
                      </m:r>
                      <m:nary>
                        <m:naryPr>
                          <m:chr m:val="∬"/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600" b="1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 </m:t>
                          </m:r>
                        </m:sub>
                        <m:sup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 </m:t>
                          </m:r>
                        </m:sup>
                        <m:e>
                          <m:acc>
                            <m:accPr>
                              <m:chr m:val="⃗"/>
                              <m:ctrlPr>
                                <a:rPr lang="en-US" altLang="zh-CN" sz="1600" b="1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𝑬</m:t>
                              </m:r>
                            </m:e>
                          </m:acc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altLang="zh-CN" sz="1600" b="1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𝑺</m:t>
                              </m:r>
                            </m:e>
                          </m:acc>
                        </m:e>
                      </m:nary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=0</m:t>
                      </m:r>
                    </m:oMath>
                  </a14:m>
                  <a:r>
                    <a:rPr lang="zh-CN" altLang="en-US" sz="1600" b="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；</a:t>
                  </a:r>
                  <a:endParaRPr lang="en-US" altLang="zh-CN" sz="1600" b="0" dirty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3FCA902D-6CF5-CB65-1021-B353B1E026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244" y="3459732"/>
                  <a:ext cx="5635570" cy="899349"/>
                </a:xfrm>
                <a:prstGeom prst="rect">
                  <a:avLst/>
                </a:prstGeom>
                <a:blipFill>
                  <a:blip r:embed="rId15"/>
                  <a:stretch>
                    <a:fillRect b="-7567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91174665-C1E0-131F-00A7-3E33461DF78E}"/>
                </a:ext>
              </a:extLst>
            </p:cNvPr>
            <p:cNvSpPr txBox="1"/>
            <p:nvPr/>
          </p:nvSpPr>
          <p:spPr>
            <a:xfrm>
              <a:off x="1089997" y="4235664"/>
              <a:ext cx="44928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上底</a:t>
              </a: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C78628C7-BB07-A83D-FCEC-9B6B976C24D8}"/>
                </a:ext>
              </a:extLst>
            </p:cNvPr>
            <p:cNvSpPr txBox="1"/>
            <p:nvPr/>
          </p:nvSpPr>
          <p:spPr>
            <a:xfrm>
              <a:off x="2382077" y="4235664"/>
              <a:ext cx="4206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下底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F2DD903F-D809-60F7-A4AC-5E11C3258224}"/>
              </a:ext>
            </a:extLst>
          </p:cNvPr>
          <p:cNvGrpSpPr/>
          <p:nvPr/>
        </p:nvGrpSpPr>
        <p:grpSpPr>
          <a:xfrm>
            <a:off x="4357014" y="3547774"/>
            <a:ext cx="5635570" cy="997260"/>
            <a:chOff x="497029" y="4439740"/>
            <a:chExt cx="5635570" cy="9972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521A1C0E-FB7A-1327-61F2-EC301DB24BD1}"/>
                    </a:ext>
                  </a:extLst>
                </p:cNvPr>
                <p:cNvSpPr txBox="1"/>
                <p:nvPr/>
              </p:nvSpPr>
              <p:spPr>
                <a:xfrm>
                  <a:off x="497029" y="4439740"/>
                  <a:ext cx="5635570" cy="8972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    侧面与电场强度方向总垂直，</a:t>
                  </a:r>
                  <a:endPara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    则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𝑐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nary>
                        <m:naryPr>
                          <m:chr m:val="∬"/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600" b="1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 </m:t>
                          </m:r>
                        </m:sub>
                        <m:sup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 </m:t>
                          </m:r>
                        </m:sup>
                        <m:e>
                          <m:acc>
                            <m:accPr>
                              <m:chr m:val="⃗"/>
                              <m:ctrlPr>
                                <a:rPr lang="en-US" altLang="zh-CN" sz="1600" b="1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𝑬</m:t>
                              </m:r>
                            </m:e>
                          </m:acc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altLang="zh-CN" sz="1600" b="1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𝑺</m:t>
                              </m:r>
                            </m:e>
                          </m:acc>
                        </m:e>
                      </m:nary>
                      <m:r>
                        <a:rPr lang="en-US" altLang="zh-CN" sz="1600" b="1" i="1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𝐸</m:t>
                      </m:r>
                      <m:nary>
                        <m:naryPr>
                          <m:chr m:val="∬"/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600" b="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 </m:t>
                          </m:r>
                        </m:sub>
                        <m:sup>
                          <m:r>
                            <a:rPr lang="en-US" altLang="zh-CN" sz="1600" b="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 </m:t>
                          </m:r>
                        </m:sup>
                        <m:e>
                          <m:r>
                            <a:rPr lang="en-US" altLang="zh-CN" sz="1600" b="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𝑑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𝑆</m:t>
                          </m:r>
                        </m:e>
                      </m:nary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𝐸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∙2</m:t>
                      </m:r>
                      <m:r>
                        <m:rPr>
                          <m:sty m:val="p"/>
                        </m:rP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𝑟𝑙</m:t>
                      </m:r>
                    </m:oMath>
                  </a14:m>
                  <a:r>
                    <a:rPr lang="zh-CN" altLang="en-US" sz="16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，</a:t>
                  </a:r>
                  <a:endPara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521A1C0E-FB7A-1327-61F2-EC301DB24B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029" y="4439740"/>
                  <a:ext cx="5635570" cy="897233"/>
                </a:xfrm>
                <a:prstGeom prst="rect">
                  <a:avLst/>
                </a:prstGeom>
                <a:blipFill>
                  <a:blip r:embed="rId16"/>
                  <a:stretch>
                    <a:fillRect b="-768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BAEA4E6B-7510-935D-E256-98F753602257}"/>
                </a:ext>
              </a:extLst>
            </p:cNvPr>
            <p:cNvSpPr txBox="1"/>
            <p:nvPr/>
          </p:nvSpPr>
          <p:spPr>
            <a:xfrm>
              <a:off x="1603426" y="5225069"/>
              <a:ext cx="4206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侧面</a:t>
              </a: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16C2BEA3-D997-F47A-3EF6-E039B2111403}"/>
                </a:ext>
              </a:extLst>
            </p:cNvPr>
            <p:cNvSpPr txBox="1"/>
            <p:nvPr/>
          </p:nvSpPr>
          <p:spPr>
            <a:xfrm>
              <a:off x="2710764" y="5236945"/>
              <a:ext cx="4206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侧面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527CB93E-9C6E-6C27-852B-C3005B38D638}"/>
                  </a:ext>
                </a:extLst>
              </p:cNvPr>
              <p:cNvSpPr txBox="1"/>
              <p:nvPr/>
            </p:nvSpPr>
            <p:spPr>
              <a:xfrm>
                <a:off x="503911" y="4628191"/>
                <a:ext cx="5635570" cy="644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由高斯定理，</a:t>
                </a:r>
                <a:r>
                  <a:rPr lang="en-US" altLang="zh-CN" sz="1600" b="0" dirty="0">
                    <a:ea typeface="方正小标宋简体" panose="02000000000000000000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𝐸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∙2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𝑟𝑙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𝜆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𝑙</m:t>
                        </m:r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	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故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𝐸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zh-CN" altLang="en-US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𝜆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π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𝑟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527CB93E-9C6E-6C27-852B-C3005B38D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11" y="4628191"/>
                <a:ext cx="5635570" cy="6449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C326B54E-509D-A061-2E35-23676BA8CF2A}"/>
                  </a:ext>
                </a:extLst>
              </p:cNvPr>
              <p:cNvSpPr txBox="1"/>
              <p:nvPr/>
            </p:nvSpPr>
            <p:spPr>
              <a:xfrm>
                <a:off x="9279665" y="5001814"/>
                <a:ext cx="17738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无限长带电</a:t>
                </a:r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直线</a:t>
                </a:r>
                <a:endParaRPr lang="en-US" altLang="zh-CN" sz="14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/>
                <a:r>
                  <a:rPr lang="zh-CN" altLang="en-US" sz="14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电荷密度：</a:t>
                </a:r>
                <a14:m>
                  <m:oMath xmlns:m="http://schemas.openxmlformats.org/officeDocument/2006/math">
                    <m:r>
                      <a:rPr lang="en-US" altLang="zh-CN" sz="140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+</m:t>
                    </m:r>
                    <m:r>
                      <a:rPr lang="zh-CN" altLang="en-US" sz="1400" i="1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𝜆</m:t>
                    </m:r>
                  </m:oMath>
                </a14:m>
                <a:endParaRPr lang="zh-CN" altLang="en-US" sz="14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C326B54E-509D-A061-2E35-23676BA8C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9665" y="5001814"/>
                <a:ext cx="1773873" cy="523220"/>
              </a:xfrm>
              <a:prstGeom prst="rect">
                <a:avLst/>
              </a:prstGeom>
              <a:blipFill>
                <a:blip r:embed="rId18"/>
                <a:stretch>
                  <a:fillRect t="-2353" b="-105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49937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64" presetClass="path" presetSubtype="0" accel="50000" decel="5000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48148E-6 L -4.79167E-6 -0.08102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51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11111E-6 L -4.79167E-6 0.08148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4" grpId="0" animBg="1"/>
      <p:bldP spid="21" grpId="0"/>
      <p:bldP spid="57" grpId="0"/>
      <p:bldP spid="7" grpId="0" animBg="1"/>
      <p:bldP spid="7" grpId="1" animBg="1"/>
      <p:bldP spid="7" grpId="2" animBg="1"/>
      <p:bldP spid="59" grpId="0" animBg="1"/>
      <p:bldP spid="59" grpId="1" animBg="1"/>
      <p:bldP spid="59" grpId="2" animBg="1"/>
      <p:bldP spid="86" grpId="0" animBg="1"/>
      <p:bldP spid="87" grpId="0" animBg="1"/>
      <p:bldP spid="67" grpId="0"/>
      <p:bldP spid="6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59" y="496110"/>
            <a:ext cx="3894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静电场的高斯定理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8EA2AA-3607-76BF-CED9-450E9DC65B0B}"/>
              </a:ext>
            </a:extLst>
          </p:cNvPr>
          <p:cNvSpPr txBox="1"/>
          <p:nvPr/>
        </p:nvSpPr>
        <p:spPr>
          <a:xfrm>
            <a:off x="507460" y="1425186"/>
            <a:ext cx="109477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以下是 常见带电体 在 场点</a:t>
            </a:r>
            <a:r>
              <a:rPr lang="en-US" altLang="zh-CN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P</a:t>
            </a: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处于某些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特定</a:t>
            </a: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位置的 电场强度及其分布：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1CDD7E8-F9E9-5E9C-F585-E5F6E566069C}"/>
              </a:ext>
            </a:extLst>
          </p:cNvPr>
          <p:cNvSpPr txBox="1"/>
          <p:nvPr/>
        </p:nvSpPr>
        <p:spPr>
          <a:xfrm>
            <a:off x="4402280" y="775742"/>
            <a:ext cx="24243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常见带电体的电场强度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9DAD5E-75AD-467D-B39C-0847D3AB40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274" y="1927309"/>
            <a:ext cx="2223511" cy="149407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0954886-DF3D-D503-2C0D-BDA31DA519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085" y="1893799"/>
            <a:ext cx="2077290" cy="157892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1E15C85-51D9-E7AD-36AB-7AC5D0938E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409" y="1991007"/>
            <a:ext cx="1699080" cy="145043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666AC6E-F9D4-64F5-DD35-757787A542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020" y="2010098"/>
            <a:ext cx="1631658" cy="141129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B5F2C4E3-A7DE-F02A-EB89-FA5270E277C9}"/>
              </a:ext>
            </a:extLst>
          </p:cNvPr>
          <p:cNvSpPr txBox="1"/>
          <p:nvPr/>
        </p:nvSpPr>
        <p:spPr>
          <a:xfrm>
            <a:off x="1445026" y="3575637"/>
            <a:ext cx="852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点电荷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1D20654-74F6-B612-F3DC-47E3095B1BB5}"/>
                  </a:ext>
                </a:extLst>
              </p:cNvPr>
              <p:cNvSpPr txBox="1"/>
              <p:nvPr/>
            </p:nvSpPr>
            <p:spPr>
              <a:xfrm>
                <a:off x="2212600" y="3642592"/>
                <a:ext cx="10630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带电量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+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𝑞</m:t>
                    </m:r>
                  </m:oMath>
                </a14:m>
                <a:endParaRPr lang="zh-CN" altLang="en-US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1D20654-74F6-B612-F3DC-47E3095B1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600" y="3642592"/>
                <a:ext cx="1063001" cy="276999"/>
              </a:xfrm>
              <a:prstGeom prst="rect">
                <a:avLst/>
              </a:prstGeom>
              <a:blipFill>
                <a:blip r:embed="rId13"/>
                <a:stretch>
                  <a:fillRect l="-575" t="-2222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9ADC850-91D6-2616-512C-2D17E69F27B5}"/>
                  </a:ext>
                </a:extLst>
              </p:cNvPr>
              <p:cNvSpPr txBox="1"/>
              <p:nvPr/>
            </p:nvSpPr>
            <p:spPr>
              <a:xfrm>
                <a:off x="1445024" y="4274218"/>
                <a:ext cx="1861615" cy="596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1600" b="1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𝑬</m:t>
                          </m:r>
                        </m:e>
                      </m:acc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altLang="zh-CN" sz="1600" i="1">
                              <a:latin typeface="Cambria Math" panose="02040503050406030204" pitchFamily="18" charset="0"/>
                            </a:rPr>
                            <m:t>π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²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9ADC850-91D6-2616-512C-2D17E69F2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024" y="4274218"/>
                <a:ext cx="1861615" cy="59676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F963626-9FB1-57A1-2884-1F4763F71D96}"/>
                  </a:ext>
                </a:extLst>
              </p:cNvPr>
              <p:cNvSpPr txBox="1"/>
              <p:nvPr/>
            </p:nvSpPr>
            <p:spPr>
              <a:xfrm>
                <a:off x="1263740" y="5146089"/>
                <a:ext cx="2033523" cy="1008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·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场点</a:t>
                </a:r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P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：任取</a:t>
                </a:r>
                <a:endPara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距离</a:t>
                </a:r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r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：</a:t>
                </a:r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P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与点电荷间距离</a:t>
                </a:r>
                <a:endPara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·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大小</a:t>
                </a:r>
                <a14:m>
                  <m:oMath xmlns:m="http://schemas.openxmlformats.org/officeDocument/2006/math">
                    <m:r>
                      <a:rPr lang="en-US" altLang="zh-CN" sz="12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𝐸</m:t>
                    </m:r>
                    <m:r>
                      <a:rPr lang="en-US" altLang="zh-CN" sz="12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200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200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 sz="1200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altLang="zh-CN" sz="12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b="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200" b="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200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altLang="zh-CN" sz="1200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1200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²</m:t>
                        </m:r>
                      </m:den>
                    </m:f>
                  </m:oMath>
                </a14:m>
                <a:endPara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·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方向沿电荷与场点连线</a:t>
                </a: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F963626-9FB1-57A1-2884-1F4763F71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740" y="5146089"/>
                <a:ext cx="2033523" cy="1008033"/>
              </a:xfrm>
              <a:prstGeom prst="rect">
                <a:avLst/>
              </a:prstGeom>
              <a:blipFill>
                <a:blip r:embed="rId15"/>
                <a:stretch>
                  <a:fillRect b="-4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D930BCA-C333-32FC-B0DF-39B55375F704}"/>
              </a:ext>
            </a:extLst>
          </p:cNvPr>
          <p:cNvCxnSpPr>
            <a:cxnSpLocks/>
          </p:cNvCxnSpPr>
          <p:nvPr/>
        </p:nvCxnSpPr>
        <p:spPr>
          <a:xfrm>
            <a:off x="576364" y="4053787"/>
            <a:ext cx="1103927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0C10F8A8-FC0A-8492-0712-77F58C037449}"/>
              </a:ext>
            </a:extLst>
          </p:cNvPr>
          <p:cNvCxnSpPr>
            <a:cxnSpLocks/>
          </p:cNvCxnSpPr>
          <p:nvPr/>
        </p:nvCxnSpPr>
        <p:spPr>
          <a:xfrm>
            <a:off x="576364" y="5043020"/>
            <a:ext cx="1103927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733A020E-CC61-AF97-7E23-F1E499C7BB47}"/>
              </a:ext>
            </a:extLst>
          </p:cNvPr>
          <p:cNvCxnSpPr>
            <a:cxnSpLocks/>
          </p:cNvCxnSpPr>
          <p:nvPr/>
        </p:nvCxnSpPr>
        <p:spPr>
          <a:xfrm flipV="1">
            <a:off x="3371248" y="1927309"/>
            <a:ext cx="0" cy="423713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53E5CB0B-92E3-6F4B-195F-13183E975011}"/>
              </a:ext>
            </a:extLst>
          </p:cNvPr>
          <p:cNvCxnSpPr>
            <a:cxnSpLocks/>
          </p:cNvCxnSpPr>
          <p:nvPr/>
        </p:nvCxnSpPr>
        <p:spPr>
          <a:xfrm flipV="1">
            <a:off x="6329291" y="1934858"/>
            <a:ext cx="0" cy="4219264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06DF8D45-4200-83EC-F492-A06FB55028FB}"/>
              </a:ext>
            </a:extLst>
          </p:cNvPr>
          <p:cNvCxnSpPr>
            <a:cxnSpLocks/>
          </p:cNvCxnSpPr>
          <p:nvPr/>
        </p:nvCxnSpPr>
        <p:spPr>
          <a:xfrm flipV="1">
            <a:off x="9036761" y="1934858"/>
            <a:ext cx="0" cy="4219264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7A3E3BE8-5B4F-9D6D-BB33-E713332D4557}"/>
              </a:ext>
            </a:extLst>
          </p:cNvPr>
          <p:cNvSpPr txBox="1"/>
          <p:nvPr/>
        </p:nvSpPr>
        <p:spPr>
          <a:xfrm>
            <a:off x="3754945" y="3575637"/>
            <a:ext cx="1037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电偶极子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3B46C06-4A91-5274-91CE-FD3613254734}"/>
                  </a:ext>
                </a:extLst>
              </p:cNvPr>
              <p:cNvSpPr txBox="1"/>
              <p:nvPr/>
            </p:nvSpPr>
            <p:spPr>
              <a:xfrm>
                <a:off x="4732311" y="3634233"/>
                <a:ext cx="1194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带电量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+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𝑞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/−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𝑞</m:t>
                    </m:r>
                  </m:oMath>
                </a14:m>
                <a:endParaRPr lang="zh-CN" altLang="en-US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3B46C06-4A91-5274-91CE-FD3613254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311" y="3634233"/>
                <a:ext cx="1194444" cy="276999"/>
              </a:xfrm>
              <a:prstGeom prst="rect">
                <a:avLst/>
              </a:prstGeom>
              <a:blipFill>
                <a:blip r:embed="rId1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6C278175-B74E-1609-61C2-27FE3B77DD5D}"/>
                  </a:ext>
                </a:extLst>
              </p:cNvPr>
              <p:cNvSpPr txBox="1"/>
              <p:nvPr/>
            </p:nvSpPr>
            <p:spPr>
              <a:xfrm>
                <a:off x="3329963" y="4154279"/>
                <a:ext cx="1563491" cy="560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1400" b="1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1400" b="1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altLang="zh-CN" sz="1400" i="1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zh-CN" altLang="en-US" sz="1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altLang="zh-CN" sz="1400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2</m:t>
                          </m:r>
                          <m:r>
                            <a:rPr lang="zh-CN" altLang="en-US" sz="14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𝑟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³</m:t>
                          </m:r>
                        </m:den>
                      </m:f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6C278175-B74E-1609-61C2-27FE3B77D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9963" y="4154279"/>
                <a:ext cx="1563491" cy="56092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40C10914-B3D4-7DC1-8AA6-E20609DC9C3B}"/>
                  </a:ext>
                </a:extLst>
              </p:cNvPr>
              <p:cNvSpPr txBox="1"/>
              <p:nvPr/>
            </p:nvSpPr>
            <p:spPr>
              <a:xfrm>
                <a:off x="4669183" y="4154278"/>
                <a:ext cx="1670282" cy="560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1400" b="1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1400" b="1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altLang="zh-CN" sz="1400" i="1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zh-CN" altLang="en-US" sz="1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altLang="zh-CN" sz="1400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4</m:t>
                          </m:r>
                          <m:r>
                            <a:rPr lang="zh-CN" altLang="en-US" sz="14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𝑟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³</m:t>
                          </m:r>
                        </m:den>
                      </m:f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40C10914-B3D4-7DC1-8AA6-E20609DC9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183" y="4154278"/>
                <a:ext cx="1670282" cy="56092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1CF6745C-47B8-C1DB-E4C3-047CA615FDA1}"/>
                  </a:ext>
                </a:extLst>
              </p:cNvPr>
              <p:cNvSpPr txBox="1"/>
              <p:nvPr/>
            </p:nvSpPr>
            <p:spPr>
              <a:xfrm>
                <a:off x="3436000" y="5152181"/>
                <a:ext cx="2844577" cy="1012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·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场点</a:t>
                </a:r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P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：在偶极矩所在直线</a:t>
                </a:r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/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中垂线上</a:t>
                </a:r>
                <a:endPara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距离</a:t>
                </a:r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r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：</a:t>
                </a:r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P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与电偶极子中点间距离</a:t>
                </a:r>
                <a:endPara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·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大小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2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12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200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2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200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altLang="zh-CN" sz="12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b="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200" b="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200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sz="12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altLang="zh-CN" sz="1200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³</m:t>
                        </m:r>
                      </m:den>
                    </m:f>
                  </m:oMath>
                </a14:m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、</a:t>
                </a:r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2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sz="1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2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altLang="zh-CN" sz="12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2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𝑞𝑙</m:t>
                        </m:r>
                      </m:num>
                      <m:den>
                        <m:r>
                          <a:rPr lang="en-US" altLang="zh-CN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³</m:t>
                        </m:r>
                      </m:den>
                    </m:f>
                  </m:oMath>
                </a14:m>
                <a:endPara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·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方向与偶极矩同向</a:t>
                </a:r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/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反向</a:t>
                </a: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1CF6745C-47B8-C1DB-E4C3-047CA615F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000" y="5152181"/>
                <a:ext cx="2844577" cy="1012265"/>
              </a:xfrm>
              <a:prstGeom prst="rect">
                <a:avLst/>
              </a:prstGeom>
              <a:blipFill>
                <a:blip r:embed="rId19"/>
                <a:stretch>
                  <a:fillRect l="-215" b="-4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95408E8C-A654-916C-B4A1-86FD447C13E9}"/>
                  </a:ext>
                </a:extLst>
              </p:cNvPr>
              <p:cNvSpPr txBox="1"/>
              <p:nvPr/>
            </p:nvSpPr>
            <p:spPr>
              <a:xfrm>
                <a:off x="4840904" y="2089721"/>
                <a:ext cx="1248585" cy="555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solidFill>
                      <a:srgbClr val="7030A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偶极矩：</a:t>
                </a:r>
                <a:endParaRPr lang="en-US" altLang="zh-CN" sz="1400" dirty="0">
                  <a:solidFill>
                    <a:srgbClr val="7030A0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</m:e>
                      </m:acc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𝑞</m:t>
                      </m:r>
                      <m:acc>
                        <m:accPr>
                          <m:chr m:val="⃗"/>
                          <m:ctrlP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</m:acc>
                    </m:oMath>
                  </m:oMathPara>
                </a14:m>
                <a:endParaRPr lang="zh-CN" altLang="en-US" sz="1400" b="1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95408E8C-A654-916C-B4A1-86FD447C1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904" y="2089721"/>
                <a:ext cx="1248585" cy="555280"/>
              </a:xfrm>
              <a:prstGeom prst="rect">
                <a:avLst/>
              </a:prstGeom>
              <a:blipFill>
                <a:blip r:embed="rId20"/>
                <a:stretch>
                  <a:fillRect l="-1463" t="-2198" b="-21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文本框 45">
            <a:extLst>
              <a:ext uri="{FF2B5EF4-FFF2-40B4-BE49-F238E27FC236}">
                <a16:creationId xmlns:a16="http://schemas.microsoft.com/office/drawing/2014/main" id="{B7B6E52D-EAAE-E427-600B-CF269A3FEE40}"/>
              </a:ext>
            </a:extLst>
          </p:cNvPr>
          <p:cNvSpPr txBox="1"/>
          <p:nvPr/>
        </p:nvSpPr>
        <p:spPr>
          <a:xfrm>
            <a:off x="6560145" y="3581037"/>
            <a:ext cx="1435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均匀带电圆环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CDC41FFB-E72B-05A2-D686-5EA6DEDE5EF2}"/>
                  </a:ext>
                </a:extLst>
              </p:cNvPr>
              <p:cNvSpPr txBox="1"/>
              <p:nvPr/>
            </p:nvSpPr>
            <p:spPr>
              <a:xfrm>
                <a:off x="7960349" y="3541899"/>
                <a:ext cx="91069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带电量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+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𝑞</m:t>
                    </m:r>
                  </m:oMath>
                </a14:m>
                <a:endParaRPr lang="en-US" altLang="zh-CN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半径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𝑅</m:t>
                    </m:r>
                  </m:oMath>
                </a14:m>
                <a:endParaRPr lang="zh-CN" altLang="en-US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CDC41FFB-E72B-05A2-D686-5EA6DEDE5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0349" y="3541899"/>
                <a:ext cx="910695" cy="461665"/>
              </a:xfrm>
              <a:prstGeom prst="rect">
                <a:avLst/>
              </a:prstGeom>
              <a:blipFill>
                <a:blip r:embed="rId21"/>
                <a:stretch>
                  <a:fillRect l="-671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A981481D-1595-8AB3-A6BD-37A36F7F7893}"/>
                  </a:ext>
                </a:extLst>
              </p:cNvPr>
              <p:cNvSpPr txBox="1"/>
              <p:nvPr/>
            </p:nvSpPr>
            <p:spPr>
              <a:xfrm>
                <a:off x="6566224" y="4268557"/>
                <a:ext cx="2433661" cy="6582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1600" b="1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𝑬</m:t>
                          </m:r>
                        </m:e>
                      </m:acc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altLang="zh-CN" sz="1600" i="1">
                              <a:latin typeface="Cambria Math" panose="02040503050406030204" pitchFamily="18" charset="0"/>
                            </a:rPr>
                            <m:t>π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𝑞𝑥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)³</m:t>
                              </m:r>
                            </m:e>
                          </m:rad>
                        </m:den>
                      </m:f>
                      <m:acc>
                        <m:accPr>
                          <m:chr m:val="⃗"/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acc>
                    </m:oMath>
                  </m:oMathPara>
                </a14:m>
                <a:endParaRPr lang="zh-CN" altLang="en-US" sz="1600" dirty="0"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A981481D-1595-8AB3-A6BD-37A36F7F7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224" y="4268557"/>
                <a:ext cx="2433661" cy="65825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3229C518-2769-0213-963E-B604DB7817AB}"/>
                  </a:ext>
                </a:extLst>
              </p:cNvPr>
              <p:cNvSpPr txBox="1"/>
              <p:nvPr/>
            </p:nvSpPr>
            <p:spPr>
              <a:xfrm>
                <a:off x="6470982" y="5161591"/>
                <a:ext cx="2424089" cy="1024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·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场点</a:t>
                </a:r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P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：在圆环对称轴上</a:t>
                </a:r>
                <a:endPara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距离</a:t>
                </a:r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x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：</a:t>
                </a:r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P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与圆环圆心间的距离</a:t>
                </a:r>
                <a:endPara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·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大小</a:t>
                </a:r>
                <a14:m>
                  <m:oMath xmlns:m="http://schemas.openxmlformats.org/officeDocument/2006/math">
                    <m:r>
                      <a:rPr lang="en-US" altLang="zh-CN" sz="12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𝐸</m:t>
                    </m:r>
                    <m:r>
                      <a:rPr lang="en-US" altLang="zh-CN" sz="12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π</m:t>
                        </m:r>
                        <m:sSub>
                          <m:sSubPr>
                            <m:ctrlPr>
                              <a:rPr lang="en-US" altLang="zh-CN" sz="12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2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𝑞𝑥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12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12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sz="12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2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12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12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12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2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US" altLang="zh-CN" sz="12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12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)³</m:t>
                            </m:r>
                          </m:e>
                        </m:rad>
                      </m:den>
                    </m:f>
                  </m:oMath>
                </a14:m>
                <a:endPara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·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方向沿轴线正方向</a:t>
                </a: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3229C518-2769-0213-963E-B604DB781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982" y="5161591"/>
                <a:ext cx="2424089" cy="1024448"/>
              </a:xfrm>
              <a:prstGeom prst="rect">
                <a:avLst/>
              </a:prstGeom>
              <a:blipFill>
                <a:blip r:embed="rId23"/>
                <a:stretch>
                  <a:fillRect l="-252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本框 49">
            <a:extLst>
              <a:ext uri="{FF2B5EF4-FFF2-40B4-BE49-F238E27FC236}">
                <a16:creationId xmlns:a16="http://schemas.microsoft.com/office/drawing/2014/main" id="{31D7544A-6824-B4DC-C9AD-711DF25EA6C1}"/>
              </a:ext>
            </a:extLst>
          </p:cNvPr>
          <p:cNvSpPr txBox="1"/>
          <p:nvPr/>
        </p:nvSpPr>
        <p:spPr>
          <a:xfrm>
            <a:off x="9141833" y="3575637"/>
            <a:ext cx="1435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均匀带电圆盘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3018F7FB-F932-E2DE-5F0F-39C755434277}"/>
                  </a:ext>
                </a:extLst>
              </p:cNvPr>
              <p:cNvSpPr txBox="1"/>
              <p:nvPr/>
            </p:nvSpPr>
            <p:spPr>
              <a:xfrm>
                <a:off x="10494166" y="3512717"/>
                <a:ext cx="12330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面电荷密度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+</m:t>
                    </m:r>
                    <m:r>
                      <a:rPr lang="en-US" altLang="zh-CN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半径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𝑅</m:t>
                    </m:r>
                  </m:oMath>
                </a14:m>
                <a:endParaRPr lang="zh-CN" altLang="en-US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3018F7FB-F932-E2DE-5F0F-39C755434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4166" y="3512717"/>
                <a:ext cx="1233013" cy="461665"/>
              </a:xfrm>
              <a:prstGeom prst="rect">
                <a:avLst/>
              </a:prstGeom>
              <a:blipFill>
                <a:blip r:embed="rId24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6D5399A5-5FC9-2F05-7B1D-D9D973C3E93F}"/>
              </a:ext>
            </a:extLst>
          </p:cNvPr>
          <p:cNvCxnSpPr>
            <a:cxnSpLocks/>
          </p:cNvCxnSpPr>
          <p:nvPr/>
        </p:nvCxnSpPr>
        <p:spPr>
          <a:xfrm flipV="1">
            <a:off x="1150274" y="1940258"/>
            <a:ext cx="0" cy="422418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31BC9031-D03D-1C0C-8608-1B7784EC0183}"/>
                  </a:ext>
                </a:extLst>
              </p:cNvPr>
              <p:cNvSpPr txBox="1"/>
              <p:nvPr/>
            </p:nvSpPr>
            <p:spPr>
              <a:xfrm>
                <a:off x="9178230" y="4291216"/>
                <a:ext cx="2631871" cy="560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1600" b="1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𝑬</m:t>
                          </m:r>
                        </m:e>
                      </m:acc>
                      <m:r>
                        <a:rPr lang="en-US" altLang="zh-CN" sz="1600" i="1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zh-CN" sz="1600" i="1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 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(1−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⃗"/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acc>
                    </m:oMath>
                  </m:oMathPara>
                </a14:m>
                <a:endParaRPr lang="zh-CN" altLang="en-US" sz="1600" dirty="0"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31BC9031-D03D-1C0C-8608-1B7784EC0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8230" y="4291216"/>
                <a:ext cx="2631871" cy="560090"/>
              </a:xfrm>
              <a:prstGeom prst="rect">
                <a:avLst/>
              </a:prstGeom>
              <a:blipFill>
                <a:blip r:embed="rId2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BB170997-1D9E-A36E-B2AF-E8B631BC3C25}"/>
                  </a:ext>
                </a:extLst>
              </p:cNvPr>
              <p:cNvSpPr txBox="1"/>
              <p:nvPr/>
            </p:nvSpPr>
            <p:spPr>
              <a:xfrm>
                <a:off x="9109991" y="5146089"/>
                <a:ext cx="2424089" cy="1024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·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场点</a:t>
                </a:r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P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：在圆盘对称轴上</a:t>
                </a:r>
                <a:endPara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距离</a:t>
                </a:r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x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：</a:t>
                </a:r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P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与圆环圆心间的距离</a:t>
                </a:r>
                <a:endPara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·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大小</a:t>
                </a:r>
                <a14:m>
                  <m:oMath xmlns:m="http://schemas.openxmlformats.org/officeDocument/2006/math">
                    <m:r>
                      <a:rPr lang="en-US" altLang="zh-CN" sz="12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𝐸</m:t>
                    </m:r>
                    <m:r>
                      <a:rPr lang="en-US" altLang="zh-CN" sz="12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π</m:t>
                        </m:r>
                        <m:sSub>
                          <m:sSubPr>
                            <m:ctrlPr>
                              <a:rPr lang="en-US" altLang="zh-CN" sz="12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2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𝑞𝑥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12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12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sz="12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2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12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12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12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2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US" altLang="zh-CN" sz="12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12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)³</m:t>
                            </m:r>
                          </m:e>
                        </m:rad>
                      </m:den>
                    </m:f>
                  </m:oMath>
                </a14:m>
                <a:endPara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·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方向沿轴线正方向</a:t>
                </a:r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BB170997-1D9E-A36E-B2AF-E8B631BC3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9991" y="5146089"/>
                <a:ext cx="2424089" cy="1024448"/>
              </a:xfrm>
              <a:prstGeom prst="rect">
                <a:avLst/>
              </a:prstGeom>
              <a:blipFill>
                <a:blip r:embed="rId26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文本框 54">
            <a:extLst>
              <a:ext uri="{FF2B5EF4-FFF2-40B4-BE49-F238E27FC236}">
                <a16:creationId xmlns:a16="http://schemas.microsoft.com/office/drawing/2014/main" id="{78D3433C-0F54-A3E2-9B1E-620FBE0BF119}"/>
              </a:ext>
            </a:extLst>
          </p:cNvPr>
          <p:cNvSpPr txBox="1"/>
          <p:nvPr/>
        </p:nvSpPr>
        <p:spPr>
          <a:xfrm>
            <a:off x="635121" y="2649056"/>
            <a:ext cx="400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带电体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B1D61F62-14D8-06CE-B3D7-DA024E2F1D37}"/>
              </a:ext>
            </a:extLst>
          </p:cNvPr>
          <p:cNvSpPr txBox="1"/>
          <p:nvPr/>
        </p:nvSpPr>
        <p:spPr>
          <a:xfrm>
            <a:off x="632208" y="4286209"/>
            <a:ext cx="400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公式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A2180E9-575D-828F-47AA-12D4A0D0A942}"/>
              </a:ext>
            </a:extLst>
          </p:cNvPr>
          <p:cNvSpPr txBox="1"/>
          <p:nvPr/>
        </p:nvSpPr>
        <p:spPr>
          <a:xfrm>
            <a:off x="632208" y="5348504"/>
            <a:ext cx="400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解释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8512F91E-2D6B-E8F4-CA07-8DA36162795B}"/>
                  </a:ext>
                </a:extLst>
              </p:cNvPr>
              <p:cNvSpPr txBox="1"/>
              <p:nvPr/>
            </p:nvSpPr>
            <p:spPr>
              <a:xfrm>
                <a:off x="4165270" y="4686318"/>
                <a:ext cx="138603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(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𝑟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8512F91E-2D6B-E8F4-CA07-8DA361627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270" y="4686318"/>
                <a:ext cx="1386036" cy="307777"/>
              </a:xfrm>
              <a:prstGeom prst="rect">
                <a:avLst/>
              </a:prstGeom>
              <a:blipFill>
                <a:blip r:embed="rId27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093219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59" y="496110"/>
            <a:ext cx="3894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静电场的高斯定理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1CDD7E8-F9E9-5E9C-F585-E5F6E566069C}"/>
              </a:ext>
            </a:extLst>
          </p:cNvPr>
          <p:cNvSpPr txBox="1"/>
          <p:nvPr/>
        </p:nvSpPr>
        <p:spPr>
          <a:xfrm>
            <a:off x="4402280" y="775742"/>
            <a:ext cx="24243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常见带电体的电场强度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5F2C4E3-A7DE-F02A-EB89-FA5270E277C9}"/>
              </a:ext>
            </a:extLst>
          </p:cNvPr>
          <p:cNvSpPr txBox="1"/>
          <p:nvPr/>
        </p:nvSpPr>
        <p:spPr>
          <a:xfrm>
            <a:off x="1232317" y="3332809"/>
            <a:ext cx="1204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均匀带电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无限大平面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1D20654-74F6-B612-F3DC-47E3095B1BB5}"/>
                  </a:ext>
                </a:extLst>
              </p:cNvPr>
              <p:cNvSpPr txBox="1"/>
              <p:nvPr/>
            </p:nvSpPr>
            <p:spPr>
              <a:xfrm>
                <a:off x="2307763" y="3403400"/>
                <a:ext cx="1010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面电荷密度</a:t>
                </a:r>
                <a14:m>
                  <m:oMath xmlns:m="http://schemas.openxmlformats.org/officeDocument/2006/math">
                    <m:r>
                      <a:rPr lang="en-US" altLang="zh-CN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zh-CN" altLang="en-US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1D20654-74F6-B612-F3DC-47E3095B1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763" y="3403400"/>
                <a:ext cx="101094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9ADC850-91D6-2616-512C-2D17E69F27B5}"/>
                  </a:ext>
                </a:extLst>
              </p:cNvPr>
              <p:cNvSpPr txBox="1"/>
              <p:nvPr/>
            </p:nvSpPr>
            <p:spPr>
              <a:xfrm>
                <a:off x="1464210" y="4271020"/>
                <a:ext cx="1593102" cy="554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𝐸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9ADC850-91D6-2616-512C-2D17E69F2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210" y="4271020"/>
                <a:ext cx="1593102" cy="5541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F963626-9FB1-57A1-2884-1F4763F71D96}"/>
                  </a:ext>
                </a:extLst>
              </p:cNvPr>
              <p:cNvSpPr txBox="1"/>
              <p:nvPr/>
            </p:nvSpPr>
            <p:spPr>
              <a:xfrm>
                <a:off x="1198387" y="5146089"/>
                <a:ext cx="2064905" cy="992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·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场点</a:t>
                </a:r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P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：任取</a:t>
                </a:r>
                <a:endPara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距离满足“无限大”即可</a:t>
                </a:r>
                <a:endPara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·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大小</a:t>
                </a:r>
                <a14:m>
                  <m:oMath xmlns:m="http://schemas.openxmlformats.org/officeDocument/2006/math">
                    <m:r>
                      <a:rPr lang="en-US" altLang="zh-CN" sz="12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𝐸</m:t>
                    </m:r>
                    <m:r>
                      <a:rPr lang="en-US" altLang="zh-CN" sz="12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>
                          <a:rPr lang="en-US" altLang="zh-CN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zh-CN" sz="12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2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·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方向垂直于平面向外</a:t>
                </a: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F963626-9FB1-57A1-2884-1F4763F71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387" y="5146089"/>
                <a:ext cx="2064905" cy="992195"/>
              </a:xfrm>
              <a:prstGeom prst="rect">
                <a:avLst/>
              </a:prstGeom>
              <a:blipFill>
                <a:blip r:embed="rId7"/>
                <a:stretch>
                  <a:fillRect l="-296" b="-4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D930BCA-C333-32FC-B0DF-39B55375F704}"/>
              </a:ext>
            </a:extLst>
          </p:cNvPr>
          <p:cNvCxnSpPr>
            <a:cxnSpLocks/>
          </p:cNvCxnSpPr>
          <p:nvPr/>
        </p:nvCxnSpPr>
        <p:spPr>
          <a:xfrm>
            <a:off x="576364" y="4053787"/>
            <a:ext cx="1103927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0C10F8A8-FC0A-8492-0712-77F58C037449}"/>
              </a:ext>
            </a:extLst>
          </p:cNvPr>
          <p:cNvCxnSpPr>
            <a:cxnSpLocks/>
          </p:cNvCxnSpPr>
          <p:nvPr/>
        </p:nvCxnSpPr>
        <p:spPr>
          <a:xfrm>
            <a:off x="576364" y="5043020"/>
            <a:ext cx="1103927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733A020E-CC61-AF97-7E23-F1E499C7BB47}"/>
              </a:ext>
            </a:extLst>
          </p:cNvPr>
          <p:cNvCxnSpPr>
            <a:cxnSpLocks/>
          </p:cNvCxnSpPr>
          <p:nvPr/>
        </p:nvCxnSpPr>
        <p:spPr>
          <a:xfrm flipV="1">
            <a:off x="3371248" y="1927309"/>
            <a:ext cx="0" cy="4285232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53E5CB0B-92E3-6F4B-195F-13183E975011}"/>
              </a:ext>
            </a:extLst>
          </p:cNvPr>
          <p:cNvCxnSpPr>
            <a:cxnSpLocks/>
          </p:cNvCxnSpPr>
          <p:nvPr/>
        </p:nvCxnSpPr>
        <p:spPr>
          <a:xfrm flipV="1">
            <a:off x="6224219" y="1934858"/>
            <a:ext cx="0" cy="427768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06DF8D45-4200-83EC-F492-A06FB55028FB}"/>
              </a:ext>
            </a:extLst>
          </p:cNvPr>
          <p:cNvCxnSpPr>
            <a:cxnSpLocks/>
          </p:cNvCxnSpPr>
          <p:nvPr/>
        </p:nvCxnSpPr>
        <p:spPr>
          <a:xfrm flipV="1">
            <a:off x="8883655" y="1934858"/>
            <a:ext cx="0" cy="427768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7A3E3BE8-5B4F-9D6D-BB33-E713332D4557}"/>
              </a:ext>
            </a:extLst>
          </p:cNvPr>
          <p:cNvSpPr txBox="1"/>
          <p:nvPr/>
        </p:nvSpPr>
        <p:spPr>
          <a:xfrm>
            <a:off x="3475317" y="3326918"/>
            <a:ext cx="231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两均匀带等量异种电荷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无限大平面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3B46C06-4A91-5274-91CE-FD3613254734}"/>
                  </a:ext>
                </a:extLst>
              </p:cNvPr>
              <p:cNvSpPr txBox="1"/>
              <p:nvPr/>
            </p:nvSpPr>
            <p:spPr>
              <a:xfrm>
                <a:off x="4718914" y="3629643"/>
                <a:ext cx="15385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面电荷密度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+</m:t>
                    </m:r>
                    <m:r>
                      <a:rPr lang="en-US" altLang="zh-CN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/−</m:t>
                    </m:r>
                    <m:r>
                      <a:rPr lang="en-US" altLang="zh-CN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zh-CN" altLang="en-US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3B46C06-4A91-5274-91CE-FD3613254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914" y="3629643"/>
                <a:ext cx="1538533" cy="276999"/>
              </a:xfrm>
              <a:prstGeom prst="rect">
                <a:avLst/>
              </a:prstGeom>
              <a:blipFill>
                <a:blip r:embed="rId8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6C278175-B74E-1609-61C2-27FE3B77DD5D}"/>
                  </a:ext>
                </a:extLst>
              </p:cNvPr>
              <p:cNvSpPr txBox="1"/>
              <p:nvPr/>
            </p:nvSpPr>
            <p:spPr>
              <a:xfrm>
                <a:off x="3656860" y="4292139"/>
                <a:ext cx="1099918" cy="554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𝐸</m:t>
                          </m:r>
                        </m:e>
                        <m:sub>
                          <m:r>
                            <a:rPr lang="zh-CN" altLang="en-US" sz="16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内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6C278175-B74E-1609-61C2-27FE3B77D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860" y="4292139"/>
                <a:ext cx="1099918" cy="5541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40C10914-B3D4-7DC1-8AA6-E20609DC9C3B}"/>
                  </a:ext>
                </a:extLst>
              </p:cNvPr>
              <p:cNvSpPr txBox="1"/>
              <p:nvPr/>
            </p:nvSpPr>
            <p:spPr>
              <a:xfrm>
                <a:off x="4854466" y="4378428"/>
                <a:ext cx="1099918" cy="399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𝐸</m:t>
                          </m:r>
                        </m:e>
                        <m:sub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外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0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40C10914-B3D4-7DC1-8AA6-E20609DC9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466" y="4378428"/>
                <a:ext cx="1099918" cy="399533"/>
              </a:xfrm>
              <a:prstGeom prst="rect">
                <a:avLst/>
              </a:prstGeom>
              <a:blipFill>
                <a:blip r:embed="rId10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1CF6745C-47B8-C1DB-E4C3-047CA615FDA1}"/>
                  </a:ext>
                </a:extLst>
              </p:cNvPr>
              <p:cNvSpPr txBox="1"/>
              <p:nvPr/>
            </p:nvSpPr>
            <p:spPr>
              <a:xfrm>
                <a:off x="3502388" y="5141118"/>
                <a:ext cx="2559847" cy="992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·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场点</a:t>
                </a:r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P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：在两平面内</a:t>
                </a:r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/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两平面外</a:t>
                </a:r>
                <a:endPara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距离满足“无限大”即可</a:t>
                </a:r>
                <a:endPara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·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大小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𝐸</m:t>
                        </m:r>
                      </m:e>
                      <m:sub>
                        <m:r>
                          <a:rPr lang="zh-CN" altLang="en-US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内</m:t>
                        </m:r>
                      </m:sub>
                    </m:sSub>
                    <m:r>
                      <a:rPr lang="en-US" altLang="zh-CN" sz="12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sSub>
                          <m:sSubPr>
                            <m:ctrlPr>
                              <a:rPr lang="en-US" altLang="zh-CN" sz="12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2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𝐸</m:t>
                        </m:r>
                      </m:e>
                      <m:sub>
                        <m:r>
                          <a:rPr lang="zh-CN" altLang="en-US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外</m:t>
                        </m:r>
                      </m:sub>
                    </m:sSub>
                    <m:r>
                      <a:rPr lang="en-US" altLang="zh-CN" sz="1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=0</m:t>
                    </m:r>
                  </m:oMath>
                </a14:m>
                <a:endPara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·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方向由</a:t>
                </a:r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+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指向</a:t>
                </a:r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-</a:t>
                </a:r>
                <a:endPara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1CF6745C-47B8-C1DB-E4C3-047CA615F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2388" y="5141118"/>
                <a:ext cx="2559847" cy="992195"/>
              </a:xfrm>
              <a:prstGeom prst="rect">
                <a:avLst/>
              </a:prstGeom>
              <a:blipFill>
                <a:blip r:embed="rId11"/>
                <a:stretch>
                  <a:fillRect l="-239" b="-4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文本框 45">
            <a:extLst>
              <a:ext uri="{FF2B5EF4-FFF2-40B4-BE49-F238E27FC236}">
                <a16:creationId xmlns:a16="http://schemas.microsoft.com/office/drawing/2014/main" id="{B7B6E52D-EAAE-E427-600B-CF269A3FEE40}"/>
              </a:ext>
            </a:extLst>
          </p:cNvPr>
          <p:cNvSpPr txBox="1"/>
          <p:nvPr/>
        </p:nvSpPr>
        <p:spPr>
          <a:xfrm>
            <a:off x="6421516" y="3581037"/>
            <a:ext cx="1435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均匀带电球面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CDC41FFB-E72B-05A2-D686-5EA6DEDE5EF2}"/>
                  </a:ext>
                </a:extLst>
              </p:cNvPr>
              <p:cNvSpPr txBox="1"/>
              <p:nvPr/>
            </p:nvSpPr>
            <p:spPr>
              <a:xfrm>
                <a:off x="7826988" y="3541899"/>
                <a:ext cx="91069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带电量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+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𝑞</m:t>
                    </m:r>
                  </m:oMath>
                </a14:m>
                <a:endParaRPr lang="en-US" altLang="zh-CN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半径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𝑅</m:t>
                    </m:r>
                  </m:oMath>
                </a14:m>
                <a:endParaRPr lang="zh-CN" altLang="en-US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CDC41FFB-E72B-05A2-D686-5EA6DEDE5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6988" y="3541899"/>
                <a:ext cx="910695" cy="461665"/>
              </a:xfrm>
              <a:prstGeom prst="rect">
                <a:avLst/>
              </a:prstGeom>
              <a:blipFill>
                <a:blip r:embed="rId12"/>
                <a:stretch>
                  <a:fillRect l="-671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3229C518-2769-0213-963E-B604DB7817AB}"/>
                  </a:ext>
                </a:extLst>
              </p:cNvPr>
              <p:cNvSpPr txBox="1"/>
              <p:nvPr/>
            </p:nvSpPr>
            <p:spPr>
              <a:xfrm>
                <a:off x="6338771" y="5140426"/>
                <a:ext cx="2424089" cy="1024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·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场点</a:t>
                </a:r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P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：任取</a:t>
                </a:r>
                <a:endPara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距离</a:t>
                </a:r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r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：</a:t>
                </a:r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P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与球心之间的距离</a:t>
                </a:r>
                <a:endPara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·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大小</a:t>
                </a:r>
                <a14:m>
                  <m:oMath xmlns:m="http://schemas.openxmlformats.org/officeDocument/2006/math">
                    <m:r>
                      <a:rPr lang="en-US" altLang="zh-CN" sz="12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𝐸</m:t>
                    </m:r>
                    <m:r>
                      <a:rPr lang="en-US" altLang="zh-CN" sz="12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π</m:t>
                        </m:r>
                        <m:sSub>
                          <m:sSubPr>
                            <m:ctrlPr>
                              <a:rPr lang="en-US" altLang="zh-CN" sz="12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sz="12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2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altLang="zh-CN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²</m:t>
                        </m:r>
                      </m:den>
                    </m:f>
                  </m:oMath>
                </a14:m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/</a:t>
                </a:r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𝐸</m:t>
                    </m:r>
                    <m:r>
                      <a:rPr lang="en-US" altLang="zh-CN" sz="1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=0</m:t>
                    </m:r>
                  </m:oMath>
                </a14:m>
                <a:endPara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·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方向沿球心与场点连线</a:t>
                </a: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3229C518-2769-0213-963E-B604DB781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771" y="5140426"/>
                <a:ext cx="2424089" cy="1024448"/>
              </a:xfrm>
              <a:prstGeom prst="rect">
                <a:avLst/>
              </a:prstGeom>
              <a:blipFill>
                <a:blip r:embed="rId13"/>
                <a:stretch>
                  <a:fillRect l="-252" b="-29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本框 49">
            <a:extLst>
              <a:ext uri="{FF2B5EF4-FFF2-40B4-BE49-F238E27FC236}">
                <a16:creationId xmlns:a16="http://schemas.microsoft.com/office/drawing/2014/main" id="{31D7544A-6824-B4DC-C9AD-711DF25EA6C1}"/>
              </a:ext>
            </a:extLst>
          </p:cNvPr>
          <p:cNvSpPr txBox="1"/>
          <p:nvPr/>
        </p:nvSpPr>
        <p:spPr>
          <a:xfrm>
            <a:off x="9059664" y="3575637"/>
            <a:ext cx="1435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均匀带电球体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3018F7FB-F932-E2DE-5F0F-39C755434277}"/>
                  </a:ext>
                </a:extLst>
              </p:cNvPr>
              <p:cNvSpPr txBox="1"/>
              <p:nvPr/>
            </p:nvSpPr>
            <p:spPr>
              <a:xfrm>
                <a:off x="10537193" y="3512717"/>
                <a:ext cx="10567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带电量</a:t>
                </a:r>
                <a14:m>
                  <m:oMath xmlns:m="http://schemas.openxmlformats.org/officeDocument/2006/math">
                    <m:r>
                      <a:rPr lang="en-US" altLang="zh-CN" sz="12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+</m:t>
                    </m:r>
                    <m:r>
                      <a:rPr lang="en-US" altLang="zh-CN" sz="12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𝑞</m:t>
                    </m:r>
                  </m:oMath>
                </a14:m>
                <a:endParaRPr lang="en-US" altLang="zh-CN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半径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𝑅</m:t>
                    </m:r>
                  </m:oMath>
                </a14:m>
                <a:endParaRPr lang="zh-CN" altLang="en-US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3018F7FB-F932-E2DE-5F0F-39C755434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7193" y="3512717"/>
                <a:ext cx="1056790" cy="461665"/>
              </a:xfrm>
              <a:prstGeom prst="rect">
                <a:avLst/>
              </a:prstGeom>
              <a:blipFill>
                <a:blip r:embed="rId14"/>
                <a:stretch>
                  <a:fillRect l="-578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6D5399A5-5FC9-2F05-7B1D-D9D973C3E93F}"/>
              </a:ext>
            </a:extLst>
          </p:cNvPr>
          <p:cNvCxnSpPr>
            <a:cxnSpLocks/>
          </p:cNvCxnSpPr>
          <p:nvPr/>
        </p:nvCxnSpPr>
        <p:spPr>
          <a:xfrm flipV="1">
            <a:off x="1150274" y="1940258"/>
            <a:ext cx="0" cy="427228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BB170997-1D9E-A36E-B2AF-E8B631BC3C25}"/>
                  </a:ext>
                </a:extLst>
              </p:cNvPr>
              <p:cNvSpPr txBox="1"/>
              <p:nvPr/>
            </p:nvSpPr>
            <p:spPr>
              <a:xfrm>
                <a:off x="9004451" y="5146089"/>
                <a:ext cx="2424089" cy="1024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·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场点</a:t>
                </a:r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P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：任取</a:t>
                </a:r>
                <a:endPara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距离</a:t>
                </a:r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r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：</a:t>
                </a:r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P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与球心之间的距离</a:t>
                </a:r>
                <a:endPara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·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大小</a:t>
                </a:r>
                <a14:m>
                  <m:oMath xmlns:m="http://schemas.openxmlformats.org/officeDocument/2006/math">
                    <m:r>
                      <a:rPr lang="en-US" altLang="zh-CN" sz="12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𝐸</m:t>
                    </m:r>
                    <m:r>
                      <a:rPr lang="en-US" altLang="zh-CN" sz="12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π</m:t>
                        </m:r>
                        <m:sSub>
                          <m:sSubPr>
                            <m:ctrlPr>
                              <a:rPr lang="en-US" altLang="zh-CN" sz="12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2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𝑞𝑥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12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12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sz="12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2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12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12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12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2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US" altLang="zh-CN" sz="12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12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)³</m:t>
                            </m:r>
                          </m:e>
                        </m:rad>
                      </m:den>
                    </m:f>
                  </m:oMath>
                </a14:m>
                <a:endPara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·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方向沿球心与场点连线</a:t>
                </a:r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BB170997-1D9E-A36E-B2AF-E8B631BC3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4451" y="5146089"/>
                <a:ext cx="2424089" cy="1024448"/>
              </a:xfrm>
              <a:prstGeom prst="rect">
                <a:avLst/>
              </a:prstGeom>
              <a:blipFill>
                <a:blip r:embed="rId15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文本框 54">
            <a:extLst>
              <a:ext uri="{FF2B5EF4-FFF2-40B4-BE49-F238E27FC236}">
                <a16:creationId xmlns:a16="http://schemas.microsoft.com/office/drawing/2014/main" id="{78D3433C-0F54-A3E2-9B1E-620FBE0BF119}"/>
              </a:ext>
            </a:extLst>
          </p:cNvPr>
          <p:cNvSpPr txBox="1"/>
          <p:nvPr/>
        </p:nvSpPr>
        <p:spPr>
          <a:xfrm>
            <a:off x="635121" y="2649056"/>
            <a:ext cx="400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带电体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B1D61F62-14D8-06CE-B3D7-DA024E2F1D37}"/>
              </a:ext>
            </a:extLst>
          </p:cNvPr>
          <p:cNvSpPr txBox="1"/>
          <p:nvPr/>
        </p:nvSpPr>
        <p:spPr>
          <a:xfrm>
            <a:off x="632208" y="4286209"/>
            <a:ext cx="400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公式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A2180E9-575D-828F-47AA-12D4A0D0A942}"/>
              </a:ext>
            </a:extLst>
          </p:cNvPr>
          <p:cNvSpPr txBox="1"/>
          <p:nvPr/>
        </p:nvSpPr>
        <p:spPr>
          <a:xfrm>
            <a:off x="632208" y="5348504"/>
            <a:ext cx="400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解释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8D3DAF89-95B1-CE18-0F69-099BCD6C51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898" y="1913362"/>
            <a:ext cx="1765730" cy="1237521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9123EAED-E3A8-47D5-A872-12B5ACD1164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507" y="1795827"/>
            <a:ext cx="1663610" cy="1457238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36D0ECE8-B4E1-0A54-6362-3BA7CC62242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428" y="1787489"/>
            <a:ext cx="1811005" cy="16802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A56B3393-820F-9389-4E82-4569E3A6F608}"/>
                  </a:ext>
                </a:extLst>
              </p:cNvPr>
              <p:cNvSpPr txBox="1"/>
              <p:nvPr/>
            </p:nvSpPr>
            <p:spPr>
              <a:xfrm>
                <a:off x="6199355" y="4200066"/>
                <a:ext cx="1693434" cy="7490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1400" b="1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acc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𝑬</m:t>
                          </m:r>
                        </m:e>
                      </m:acc>
                      <m:r>
                        <a:rPr lang="en-US" altLang="zh-CN" sz="1400" b="1" i="1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altLang="zh-CN" sz="14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π</m:t>
                          </m:r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²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altLang="zh-CN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A56B3393-820F-9389-4E82-4569E3A6F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355" y="4200066"/>
                <a:ext cx="1693434" cy="749051"/>
              </a:xfrm>
              <a:prstGeom prst="rect">
                <a:avLst/>
              </a:prstGeom>
              <a:blipFill>
                <a:blip r:embed="rId22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61BD648B-7487-AE99-9F66-CCCDF3452743}"/>
                  </a:ext>
                </a:extLst>
              </p:cNvPr>
              <p:cNvSpPr txBox="1"/>
              <p:nvPr/>
            </p:nvSpPr>
            <p:spPr>
              <a:xfrm>
                <a:off x="7320824" y="4315272"/>
                <a:ext cx="1756366" cy="5493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1400" b="1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acc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𝑬</m:t>
                          </m:r>
                        </m:e>
                      </m:acc>
                      <m:r>
                        <a:rPr lang="en-US" altLang="zh-CN" sz="1400" b="1" i="1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=</m:t>
                      </m:r>
                      <m:r>
                        <a:rPr lang="en-US" altLang="zh-CN" sz="1400" b="0" i="0" smtClean="0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0</m:t>
                      </m:r>
                    </m:oMath>
                  </m:oMathPara>
                </a14:m>
                <a:endParaRPr lang="en-US" altLang="zh-CN" sz="1400" b="0" dirty="0">
                  <a:ea typeface="方正小标宋简体" panose="02000000000000000000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61BD648B-7487-AE99-9F66-CCCDF3452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824" y="4315272"/>
                <a:ext cx="1756366" cy="549381"/>
              </a:xfrm>
              <a:prstGeom prst="rect">
                <a:avLst/>
              </a:prstGeom>
              <a:blipFill>
                <a:blip r:embed="rId2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文本框 60">
            <a:extLst>
              <a:ext uri="{FF2B5EF4-FFF2-40B4-BE49-F238E27FC236}">
                <a16:creationId xmlns:a16="http://schemas.microsoft.com/office/drawing/2014/main" id="{049090C5-CF4E-D443-406B-D036643D521D}"/>
              </a:ext>
            </a:extLst>
          </p:cNvPr>
          <p:cNvSpPr txBox="1"/>
          <p:nvPr/>
        </p:nvSpPr>
        <p:spPr>
          <a:xfrm>
            <a:off x="507460" y="1425186"/>
            <a:ext cx="109477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以下是 常见带电体 在 场点</a:t>
            </a:r>
            <a:r>
              <a:rPr lang="en-US" altLang="zh-CN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P</a:t>
            </a: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处于某些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特定</a:t>
            </a: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位置的 电场强度及其分布：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949CC431-8076-AA77-7C8B-68FC9BB1C6E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286" y="1687617"/>
            <a:ext cx="1873067" cy="18799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236D42DE-F4DC-2CA6-554A-E09B6C7896FB}"/>
                  </a:ext>
                </a:extLst>
              </p:cNvPr>
              <p:cNvSpPr txBox="1"/>
              <p:nvPr/>
            </p:nvSpPr>
            <p:spPr>
              <a:xfrm>
                <a:off x="8801486" y="4195882"/>
                <a:ext cx="1693434" cy="7490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1400" b="1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acc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𝑬</m:t>
                          </m:r>
                        </m:e>
                      </m:acc>
                      <m:r>
                        <a:rPr lang="en-US" altLang="zh-CN" sz="1400" b="1" i="1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altLang="zh-CN" sz="14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π</m:t>
                          </m:r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²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altLang="zh-CN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236D42DE-F4DC-2CA6-554A-E09B6C789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486" y="4195882"/>
                <a:ext cx="1693434" cy="749051"/>
              </a:xfrm>
              <a:prstGeom prst="rect">
                <a:avLst/>
              </a:prstGeom>
              <a:blipFill>
                <a:blip r:embed="rId25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13A5F294-5B3F-7EFD-85BA-ACC43F9D1ED9}"/>
                  </a:ext>
                </a:extLst>
              </p:cNvPr>
              <p:cNvSpPr txBox="1"/>
              <p:nvPr/>
            </p:nvSpPr>
            <p:spPr>
              <a:xfrm>
                <a:off x="10155621" y="4203668"/>
                <a:ext cx="1693434" cy="7665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1400" b="1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acc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𝑬</m:t>
                          </m:r>
                        </m:e>
                      </m:acc>
                      <m:r>
                        <a:rPr lang="en-US" altLang="zh-CN" sz="1400" b="1" i="1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altLang="zh-CN" sz="14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π</m:t>
                          </m:r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𝑞𝑟</m:t>
                          </m:r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³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altLang="zh-CN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13A5F294-5B3F-7EFD-85BA-ACC43F9D1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5621" y="4203668"/>
                <a:ext cx="1693434" cy="766557"/>
              </a:xfrm>
              <a:prstGeom prst="rect">
                <a:avLst/>
              </a:prstGeom>
              <a:blipFill>
                <a:blip r:embed="rId26"/>
                <a:stretch>
                  <a:fillRect b="-8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14779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59" y="496110"/>
            <a:ext cx="3894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静电场的高斯定理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1CDD7E8-F9E9-5E9C-F585-E5F6E566069C}"/>
              </a:ext>
            </a:extLst>
          </p:cNvPr>
          <p:cNvSpPr txBox="1"/>
          <p:nvPr/>
        </p:nvSpPr>
        <p:spPr>
          <a:xfrm>
            <a:off x="4402280" y="775742"/>
            <a:ext cx="24243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常见带电体的电场强度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5F2C4E3-A7DE-F02A-EB89-FA5270E277C9}"/>
              </a:ext>
            </a:extLst>
          </p:cNvPr>
          <p:cNvSpPr txBox="1"/>
          <p:nvPr/>
        </p:nvSpPr>
        <p:spPr>
          <a:xfrm>
            <a:off x="1361807" y="3575637"/>
            <a:ext cx="1711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均匀带电细直棒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1D20654-74F6-B612-F3DC-47E3095B1BB5}"/>
                  </a:ext>
                </a:extLst>
              </p:cNvPr>
              <p:cNvSpPr txBox="1"/>
              <p:nvPr/>
            </p:nvSpPr>
            <p:spPr>
              <a:xfrm>
                <a:off x="2985144" y="3512717"/>
                <a:ext cx="13414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线电荷密度</a:t>
                </a:r>
                <a14:m>
                  <m:oMath xmlns:m="http://schemas.openxmlformats.org/officeDocument/2006/math">
                    <m:r>
                      <a:rPr lang="en-US" altLang="zh-CN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zh-CN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endParaRPr lang="en-US" altLang="zh-CN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/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长度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zh-CN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1D20654-74F6-B612-F3DC-47E3095B1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144" y="3512717"/>
                <a:ext cx="1341405" cy="461665"/>
              </a:xfrm>
              <a:prstGeom prst="rect">
                <a:avLst/>
              </a:prstGeom>
              <a:blipFill>
                <a:blip r:embed="rId5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9ADC850-91D6-2616-512C-2D17E69F27B5}"/>
                  </a:ext>
                </a:extLst>
              </p:cNvPr>
              <p:cNvSpPr txBox="1"/>
              <p:nvPr/>
            </p:nvSpPr>
            <p:spPr>
              <a:xfrm>
                <a:off x="1249127" y="4161013"/>
                <a:ext cx="1943467" cy="816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1400" b="1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acc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𝑬</m:t>
                          </m:r>
                        </m:e>
                      </m:acc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ad>
                            <m:radPr>
                              <m:degHide m:val="on"/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²</m:t>
                              </m:r>
                            </m:e>
                          </m:rad>
                        </m:den>
                      </m:f>
                      <m:acc>
                        <m:accPr>
                          <m:chr m:val="⃗"/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acc>
                    </m:oMath>
                  </m:oMathPara>
                </a14:m>
                <a:endParaRPr lang="en-US" altLang="zh-CN" sz="1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有限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9ADC850-91D6-2616-512C-2D17E69F2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127" y="4161013"/>
                <a:ext cx="1943467" cy="816442"/>
              </a:xfrm>
              <a:prstGeom prst="rect">
                <a:avLst/>
              </a:prstGeom>
              <a:blipFill>
                <a:blip r:embed="rId6"/>
                <a:stretch>
                  <a:fillRect r="-7210" b="-22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F963626-9FB1-57A1-2884-1F4763F71D96}"/>
                  </a:ext>
                </a:extLst>
              </p:cNvPr>
              <p:cNvSpPr txBox="1"/>
              <p:nvPr/>
            </p:nvSpPr>
            <p:spPr>
              <a:xfrm>
                <a:off x="1249127" y="5146089"/>
                <a:ext cx="2933698" cy="1041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·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场点</a:t>
                </a:r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P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：在直线的中垂线上 </a:t>
                </a:r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/ 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任取</a:t>
                </a:r>
                <a:endPara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距离</a:t>
                </a:r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x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：场点与直线间的距离</a:t>
                </a:r>
                <a:endPara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·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大小</a:t>
                </a:r>
                <a14:m>
                  <m:oMath xmlns:m="http://schemas.openxmlformats.org/officeDocument/2006/math">
                    <m:r>
                      <a:rPr lang="en-US" altLang="zh-CN" sz="12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𝐸</m:t>
                    </m:r>
                    <m:r>
                      <a:rPr lang="en-US" altLang="zh-CN" sz="12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altLang="zh-CN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altLang="zh-CN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CN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sSub>
                          <m:sSubPr>
                            <m:ctrlPr>
                              <a:rPr lang="en-US" altLang="zh-CN" sz="12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2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ad>
                          <m:radPr>
                            <m:degHide m:val="on"/>
                            <m:ctrlPr>
                              <a:rPr lang="en-US" altLang="zh-CN" sz="12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12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en-US" altLang="zh-CN" sz="12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2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12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12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12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altLang="zh-CN" sz="12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²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/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2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2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𝑬</m:t>
                        </m:r>
                      </m:e>
                    </m:acc>
                    <m:r>
                      <a:rPr lang="en-US" altLang="zh-CN" sz="1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altLang="zh-CN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num>
                      <m:den>
                        <m:r>
                          <a:rPr lang="en-US" altLang="zh-CN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sSub>
                          <m:sSubPr>
                            <m:ctrlPr>
                              <a:rPr lang="en-US" altLang="zh-CN" sz="12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2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2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·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方向沿中垂线 </a:t>
                </a:r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/ 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垂直于直线向外</a:t>
                </a: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F963626-9FB1-57A1-2884-1F4763F71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127" y="5146089"/>
                <a:ext cx="2933698" cy="1041119"/>
              </a:xfrm>
              <a:prstGeom prst="rect">
                <a:avLst/>
              </a:prstGeom>
              <a:blipFill>
                <a:blip r:embed="rId7"/>
                <a:stretch>
                  <a:fillRect l="-208" b="-4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D930BCA-C333-32FC-B0DF-39B55375F704}"/>
              </a:ext>
            </a:extLst>
          </p:cNvPr>
          <p:cNvCxnSpPr>
            <a:cxnSpLocks/>
          </p:cNvCxnSpPr>
          <p:nvPr/>
        </p:nvCxnSpPr>
        <p:spPr>
          <a:xfrm>
            <a:off x="576364" y="4053787"/>
            <a:ext cx="4160528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0C10F8A8-FC0A-8492-0712-77F58C037449}"/>
              </a:ext>
            </a:extLst>
          </p:cNvPr>
          <p:cNvCxnSpPr>
            <a:cxnSpLocks/>
          </p:cNvCxnSpPr>
          <p:nvPr/>
        </p:nvCxnSpPr>
        <p:spPr>
          <a:xfrm>
            <a:off x="576364" y="5043020"/>
            <a:ext cx="4160528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733A020E-CC61-AF97-7E23-F1E499C7BB47}"/>
              </a:ext>
            </a:extLst>
          </p:cNvPr>
          <p:cNvCxnSpPr>
            <a:cxnSpLocks/>
          </p:cNvCxnSpPr>
          <p:nvPr/>
        </p:nvCxnSpPr>
        <p:spPr>
          <a:xfrm flipV="1">
            <a:off x="4524253" y="1927309"/>
            <a:ext cx="0" cy="4285232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6D5399A5-5FC9-2F05-7B1D-D9D973C3E93F}"/>
              </a:ext>
            </a:extLst>
          </p:cNvPr>
          <p:cNvCxnSpPr>
            <a:cxnSpLocks/>
          </p:cNvCxnSpPr>
          <p:nvPr/>
        </p:nvCxnSpPr>
        <p:spPr>
          <a:xfrm flipV="1">
            <a:off x="1150274" y="1940258"/>
            <a:ext cx="0" cy="427228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78D3433C-0F54-A3E2-9B1E-620FBE0BF119}"/>
              </a:ext>
            </a:extLst>
          </p:cNvPr>
          <p:cNvSpPr txBox="1"/>
          <p:nvPr/>
        </p:nvSpPr>
        <p:spPr>
          <a:xfrm>
            <a:off x="635121" y="2649056"/>
            <a:ext cx="400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带电体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B1D61F62-14D8-06CE-B3D7-DA024E2F1D37}"/>
              </a:ext>
            </a:extLst>
          </p:cNvPr>
          <p:cNvSpPr txBox="1"/>
          <p:nvPr/>
        </p:nvSpPr>
        <p:spPr>
          <a:xfrm>
            <a:off x="632208" y="4286209"/>
            <a:ext cx="400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公式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A2180E9-575D-828F-47AA-12D4A0D0A942}"/>
              </a:ext>
            </a:extLst>
          </p:cNvPr>
          <p:cNvSpPr txBox="1"/>
          <p:nvPr/>
        </p:nvSpPr>
        <p:spPr>
          <a:xfrm>
            <a:off x="632208" y="5348504"/>
            <a:ext cx="400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解释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049090C5-CF4E-D443-406B-D036643D521D}"/>
              </a:ext>
            </a:extLst>
          </p:cNvPr>
          <p:cNvSpPr txBox="1"/>
          <p:nvPr/>
        </p:nvSpPr>
        <p:spPr>
          <a:xfrm>
            <a:off x="507460" y="1425186"/>
            <a:ext cx="109477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以下是 常见带电体 在 场点</a:t>
            </a:r>
            <a:r>
              <a:rPr lang="en-US" altLang="zh-CN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P</a:t>
            </a: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处于某些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特定</a:t>
            </a: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位置的 电场强度及其分布：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FDAD10-4138-5BCA-E9FE-E1FBDD0728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748" y="1948232"/>
            <a:ext cx="1846481" cy="15404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720AFB2-507D-3640-66C2-C96877F44AD6}"/>
                  </a:ext>
                </a:extLst>
              </p:cNvPr>
              <p:cNvSpPr txBox="1"/>
              <p:nvPr/>
            </p:nvSpPr>
            <p:spPr>
              <a:xfrm>
                <a:off x="3183222" y="4171073"/>
                <a:ext cx="1242179" cy="753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1400" b="1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acc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𝑬</m:t>
                          </m:r>
                        </m:e>
                      </m:acc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acc>
                    </m:oMath>
                  </m:oMathPara>
                </a14:m>
                <a:endParaRPr lang="en-US" altLang="zh-CN" sz="1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无穷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720AFB2-507D-3640-66C2-C96877F44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222" y="4171073"/>
                <a:ext cx="1242179" cy="753411"/>
              </a:xfrm>
              <a:prstGeom prst="rect">
                <a:avLst/>
              </a:prstGeom>
              <a:blipFill>
                <a:blip r:embed="rId10"/>
                <a:stretch>
                  <a:fillRect r="-7843" b="-2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95738715-8549-BCB7-169E-A0F1A64822E7}"/>
              </a:ext>
            </a:extLst>
          </p:cNvPr>
          <p:cNvGrpSpPr/>
          <p:nvPr/>
        </p:nvGrpSpPr>
        <p:grpSpPr>
          <a:xfrm>
            <a:off x="5000995" y="1948232"/>
            <a:ext cx="6555877" cy="4238975"/>
            <a:chOff x="5000995" y="1948232"/>
            <a:chExt cx="6555877" cy="4238975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04936CF3-B677-5FE6-F485-E0A9F55B30BF}"/>
                </a:ext>
              </a:extLst>
            </p:cNvPr>
            <p:cNvSpPr/>
            <p:nvPr/>
          </p:nvSpPr>
          <p:spPr>
            <a:xfrm>
              <a:off x="5000995" y="1948232"/>
              <a:ext cx="6555877" cy="423897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02E30284-4A68-E308-F9C7-EC2BA472892F}"/>
                </a:ext>
              </a:extLst>
            </p:cNvPr>
            <p:cNvSpPr txBox="1"/>
            <p:nvPr/>
          </p:nvSpPr>
          <p:spPr>
            <a:xfrm>
              <a:off x="5353264" y="2218169"/>
              <a:ext cx="16621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0" dirty="0">
                  <a:latin typeface="方正小标宋简体" panose="02000000000000000000" pitchFamily="2" charset="-122"/>
                  <a:ea typeface="方正小标宋简体" panose="02000000000000000000" pitchFamily="2" charset="-122"/>
                </a:rPr>
                <a:t>明确以下问题：</a:t>
              </a:r>
              <a:endParaRPr lang="en-US" altLang="zh-CN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8369677E-CE4B-0C55-8A38-AF4FE3BF6A6D}"/>
                </a:ext>
              </a:extLst>
            </p:cNvPr>
            <p:cNvSpPr txBox="1"/>
            <p:nvPr/>
          </p:nvSpPr>
          <p:spPr>
            <a:xfrm>
              <a:off x="5422480" y="2679112"/>
              <a:ext cx="4183238" cy="365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b="0" dirty="0">
                  <a:latin typeface="仿宋" panose="02010609060101010101" pitchFamily="49" charset="-122"/>
                  <a:ea typeface="仿宋" panose="02010609060101010101" pitchFamily="49" charset="-122"/>
                </a:rPr>
                <a:t>1.</a:t>
              </a:r>
              <a:r>
                <a:rPr lang="zh-CN" altLang="en-US" sz="1400" dirty="0">
                  <a:latin typeface="仿宋" panose="02010609060101010101" pitchFamily="49" charset="-122"/>
                  <a:ea typeface="仿宋" panose="02010609060101010101" pitchFamily="49" charset="-122"/>
                </a:rPr>
                <a:t>带电体用什么方法求解电场强度比较方便？</a:t>
              </a:r>
              <a:endParaRPr lang="en-US" altLang="zh-CN" sz="14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A9CD08C6-9B21-86D0-B40B-D1709EC2CF43}"/>
                </a:ext>
              </a:extLst>
            </p:cNvPr>
            <p:cNvSpPr txBox="1"/>
            <p:nvPr/>
          </p:nvSpPr>
          <p:spPr>
            <a:xfrm>
              <a:off x="5581847" y="3255685"/>
              <a:ext cx="852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rgbClr val="0070C0"/>
                  </a:solidFill>
                  <a:latin typeface="方正铭石体 简" panose="02000500000000000000" pitchFamily="2" charset="-122"/>
                  <a:ea typeface="方正铭石体 简" panose="02000500000000000000" pitchFamily="2" charset="-122"/>
                </a:rPr>
                <a:t>点电荷</a:t>
              </a: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5CED2088-3B8C-7466-C85F-BC9A88EEE89C}"/>
                </a:ext>
              </a:extLst>
            </p:cNvPr>
            <p:cNvSpPr txBox="1"/>
            <p:nvPr/>
          </p:nvSpPr>
          <p:spPr>
            <a:xfrm>
              <a:off x="6171408" y="3251233"/>
              <a:ext cx="9600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rgbClr val="0070C0"/>
                  </a:solidFill>
                  <a:latin typeface="方正铭石体 简" panose="02000500000000000000" pitchFamily="2" charset="-122"/>
                  <a:ea typeface="方正铭石体 简" panose="02000500000000000000" pitchFamily="2" charset="-122"/>
                </a:rPr>
                <a:t>电偶极子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502892C3-6678-1920-ADF4-C5E32A162CB9}"/>
                </a:ext>
              </a:extLst>
            </p:cNvPr>
            <p:cNvSpPr txBox="1"/>
            <p:nvPr/>
          </p:nvSpPr>
          <p:spPr>
            <a:xfrm>
              <a:off x="5201872" y="3457574"/>
              <a:ext cx="18852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rgbClr val="0070C0"/>
                  </a:solidFill>
                  <a:latin typeface="方正铭石体 简" panose="02000500000000000000" pitchFamily="2" charset="-122"/>
                  <a:ea typeface="方正铭石体 简" panose="02000500000000000000" pitchFamily="2" charset="-122"/>
                </a:rPr>
                <a:t>均匀带电圆环、圆盘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ACF4A212-6077-4F2D-E8EF-513276829DD3}"/>
                </a:ext>
              </a:extLst>
            </p:cNvPr>
            <p:cNvSpPr txBox="1"/>
            <p:nvPr/>
          </p:nvSpPr>
          <p:spPr>
            <a:xfrm>
              <a:off x="5504808" y="3645870"/>
              <a:ext cx="18852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rgbClr val="0070C0"/>
                  </a:solidFill>
                  <a:latin typeface="方正铭石体 简" panose="02000500000000000000" pitchFamily="2" charset="-122"/>
                  <a:ea typeface="方正铭石体 简" panose="02000500000000000000" pitchFamily="2" charset="-122"/>
                </a:rPr>
                <a:t>均匀带电直线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94CC0218-0BB9-8E1D-99F5-BB549C799E59}"/>
                </a:ext>
              </a:extLst>
            </p:cNvPr>
            <p:cNvSpPr txBox="1"/>
            <p:nvPr/>
          </p:nvSpPr>
          <p:spPr>
            <a:xfrm>
              <a:off x="9605718" y="3439828"/>
              <a:ext cx="1627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rgbClr val="00479D"/>
                  </a:solidFill>
                  <a:latin typeface="方正铭石体 简" panose="02000500000000000000" pitchFamily="2" charset="-122"/>
                  <a:ea typeface="方正铭石体 简" panose="02000500000000000000" pitchFamily="2" charset="-122"/>
                </a:rPr>
                <a:t>均匀带电球面、球体</a:t>
              </a: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85053F0B-6F4D-BB07-CD54-3274546F1AF7}"/>
                </a:ext>
              </a:extLst>
            </p:cNvPr>
            <p:cNvSpPr txBox="1"/>
            <p:nvPr/>
          </p:nvSpPr>
          <p:spPr>
            <a:xfrm>
              <a:off x="8913138" y="3223423"/>
              <a:ext cx="1627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rgbClr val="00479D"/>
                  </a:solidFill>
                  <a:latin typeface="方正铭石体 简" panose="02000500000000000000" pitchFamily="2" charset="-122"/>
                  <a:ea typeface="方正铭石体 简" panose="02000500000000000000" pitchFamily="2" charset="-122"/>
                </a:rPr>
                <a:t>无限大平面</a:t>
              </a: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A75EF282-81B1-07F9-75C7-34636AE6319E}"/>
                </a:ext>
              </a:extLst>
            </p:cNvPr>
            <p:cNvSpPr txBox="1"/>
            <p:nvPr/>
          </p:nvSpPr>
          <p:spPr>
            <a:xfrm>
              <a:off x="9975420" y="3223423"/>
              <a:ext cx="11389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rgbClr val="00479D"/>
                  </a:solidFill>
                  <a:latin typeface="方正铭石体 简" panose="02000500000000000000" pitchFamily="2" charset="-122"/>
                  <a:ea typeface="方正铭石体 简" panose="02000500000000000000" pitchFamily="2" charset="-122"/>
                </a:rPr>
                <a:t>无限长直线</a:t>
              </a: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FBA95E8C-D634-E455-C4A5-866CCB29B838}"/>
                </a:ext>
              </a:extLst>
            </p:cNvPr>
            <p:cNvSpPr txBox="1"/>
            <p:nvPr/>
          </p:nvSpPr>
          <p:spPr>
            <a:xfrm>
              <a:off x="9220390" y="3644415"/>
              <a:ext cx="18852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rgbClr val="00479D"/>
                  </a:solidFill>
                  <a:latin typeface="方正铭石体 简" panose="02000500000000000000" pitchFamily="2" charset="-122"/>
                  <a:ea typeface="方正铭石体 简" panose="02000500000000000000" pitchFamily="2" charset="-122"/>
                </a:rPr>
                <a:t>均匀带电圆柱面、圆柱体</a:t>
              </a: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30CCE371-1AB2-3557-EEE8-B65C878E9A5A}"/>
                </a:ext>
              </a:extLst>
            </p:cNvPr>
            <p:cNvSpPr txBox="1"/>
            <p:nvPr/>
          </p:nvSpPr>
          <p:spPr>
            <a:xfrm>
              <a:off x="7241874" y="3300543"/>
              <a:ext cx="9198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rgbClr val="0070C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电场强度</a:t>
              </a:r>
              <a:endParaRPr lang="en-US" altLang="zh-CN" sz="14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algn="ctr"/>
              <a:r>
                <a:rPr lang="zh-CN" altLang="en-US" sz="1400" b="1" dirty="0">
                  <a:solidFill>
                    <a:srgbClr val="0070C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叠加原理</a:t>
              </a:r>
              <a:endParaRPr lang="en-US" altLang="zh-CN" sz="14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C046AB64-C5DF-4911-F68D-E1751E824730}"/>
                </a:ext>
              </a:extLst>
            </p:cNvPr>
            <p:cNvSpPr txBox="1"/>
            <p:nvPr/>
          </p:nvSpPr>
          <p:spPr>
            <a:xfrm>
              <a:off x="8145086" y="3300543"/>
              <a:ext cx="9198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rgbClr val="00479D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静电场的高斯定理</a:t>
              </a:r>
              <a:endParaRPr lang="en-US" altLang="zh-CN" sz="1400" b="1" dirty="0">
                <a:solidFill>
                  <a:srgbClr val="00479D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1" name="箭头: 五边形 10">
              <a:extLst>
                <a:ext uri="{FF2B5EF4-FFF2-40B4-BE49-F238E27FC236}">
                  <a16:creationId xmlns:a16="http://schemas.microsoft.com/office/drawing/2014/main" id="{217321F3-21ED-199D-C8E2-578F534DEEB0}"/>
                </a:ext>
              </a:extLst>
            </p:cNvPr>
            <p:cNvSpPr/>
            <p:nvPr/>
          </p:nvSpPr>
          <p:spPr>
            <a:xfrm>
              <a:off x="5342844" y="3194134"/>
              <a:ext cx="1989239" cy="769616"/>
            </a:xfrm>
            <a:prstGeom prst="homePlat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箭头: 五边形 75">
              <a:extLst>
                <a:ext uri="{FF2B5EF4-FFF2-40B4-BE49-F238E27FC236}">
                  <a16:creationId xmlns:a16="http://schemas.microsoft.com/office/drawing/2014/main" id="{C1E80F2C-7E07-CD5A-F9FD-BC7B1E2806D4}"/>
                </a:ext>
              </a:extLst>
            </p:cNvPr>
            <p:cNvSpPr/>
            <p:nvPr/>
          </p:nvSpPr>
          <p:spPr>
            <a:xfrm rot="10800000">
              <a:off x="9006932" y="3193519"/>
              <a:ext cx="2160371" cy="769616"/>
            </a:xfrm>
            <a:prstGeom prst="homePlat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727DB9A2-16C9-09E8-4A0C-A029796BBFE9}"/>
                </a:ext>
              </a:extLst>
            </p:cNvPr>
            <p:cNvSpPr txBox="1"/>
            <p:nvPr/>
          </p:nvSpPr>
          <p:spPr>
            <a:xfrm>
              <a:off x="5422480" y="4040919"/>
              <a:ext cx="5889524" cy="1738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zh-CN" sz="1400" b="0" dirty="0">
                  <a:latin typeface="仿宋" panose="02010609060101010101" pitchFamily="49" charset="-122"/>
                  <a:ea typeface="仿宋" panose="02010609060101010101" pitchFamily="49" charset="-122"/>
                </a:rPr>
                <a:t>2.</a:t>
              </a:r>
              <a:r>
                <a:rPr lang="zh-CN" altLang="en-US" sz="1400" dirty="0">
                  <a:latin typeface="仿宋" panose="02010609060101010101" pitchFamily="49" charset="-122"/>
                  <a:ea typeface="仿宋" panose="02010609060101010101" pitchFamily="49" charset="-122"/>
                </a:rPr>
                <a:t>公式中的</a:t>
              </a:r>
              <a:r>
                <a:rPr lang="en-US" altLang="zh-CN" sz="1400" dirty="0">
                  <a:latin typeface="仿宋" panose="02010609060101010101" pitchFamily="49" charset="-122"/>
                  <a:ea typeface="仿宋" panose="02010609060101010101" pitchFamily="49" charset="-122"/>
                </a:rPr>
                <a:t>r</a:t>
              </a:r>
              <a:r>
                <a:rPr lang="zh-CN" altLang="en-US" sz="1400" dirty="0">
                  <a:latin typeface="仿宋" panose="02010609060101010101" pitchFamily="49" charset="-122"/>
                  <a:ea typeface="仿宋" panose="02010609060101010101" pitchFamily="49" charset="-122"/>
                </a:rPr>
                <a:t>、</a:t>
              </a:r>
              <a:r>
                <a:rPr lang="en-US" altLang="zh-CN" sz="1400" dirty="0">
                  <a:latin typeface="仿宋" panose="02010609060101010101" pitchFamily="49" charset="-122"/>
                  <a:ea typeface="仿宋" panose="02010609060101010101" pitchFamily="49" charset="-122"/>
                </a:rPr>
                <a:t>x</a:t>
              </a:r>
              <a:r>
                <a:rPr lang="zh-CN" altLang="en-US" sz="1400" dirty="0">
                  <a:latin typeface="仿宋" panose="02010609060101010101" pitchFamily="49" charset="-122"/>
                  <a:ea typeface="仿宋" panose="02010609060101010101" pitchFamily="49" charset="-122"/>
                </a:rPr>
                <a:t>、</a:t>
              </a:r>
              <a:r>
                <a:rPr lang="en-US" altLang="zh-CN" sz="1400" dirty="0">
                  <a:latin typeface="仿宋" panose="02010609060101010101" pitchFamily="49" charset="-122"/>
                  <a:ea typeface="仿宋" panose="02010609060101010101" pitchFamily="49" charset="-122"/>
                </a:rPr>
                <a:t>R</a:t>
              </a:r>
              <a:r>
                <a:rPr lang="zh-CN" altLang="en-US" sz="1400" dirty="0">
                  <a:latin typeface="仿宋" panose="02010609060101010101" pitchFamily="49" charset="-122"/>
                  <a:ea typeface="仿宋" panose="02010609060101010101" pitchFamily="49" charset="-122"/>
                </a:rPr>
                <a:t>、</a:t>
              </a:r>
              <a:r>
                <a:rPr lang="en-US" altLang="zh-CN" sz="1400" dirty="0">
                  <a:latin typeface="仿宋" panose="02010609060101010101" pitchFamily="49" charset="-122"/>
                  <a:ea typeface="仿宋" panose="02010609060101010101" pitchFamily="49" charset="-122"/>
                </a:rPr>
                <a:t>L</a:t>
              </a:r>
              <a:r>
                <a:rPr lang="zh-CN" altLang="en-US" sz="1400" dirty="0">
                  <a:latin typeface="仿宋" panose="02010609060101010101" pitchFamily="49" charset="-122"/>
                  <a:ea typeface="仿宋" panose="02010609060101010101" pitchFamily="49" charset="-122"/>
                </a:rPr>
                <a:t>等，各代表什么几何意义？哪些是变量？</a:t>
              </a:r>
              <a:endParaRPr lang="en-US" altLang="zh-CN" sz="14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pPr>
                <a:lnSpc>
                  <a:spcPct val="200000"/>
                </a:lnSpc>
              </a:pPr>
              <a:r>
                <a:rPr lang="en-US" altLang="zh-CN" sz="1400" dirty="0">
                  <a:latin typeface="仿宋" panose="02010609060101010101" pitchFamily="49" charset="-122"/>
                  <a:ea typeface="仿宋" panose="02010609060101010101" pitchFamily="49" charset="-122"/>
                </a:rPr>
                <a:t>3.</a:t>
              </a:r>
              <a:r>
                <a:rPr lang="zh-CN" altLang="en-US" sz="1400" dirty="0">
                  <a:latin typeface="仿宋" panose="02010609060101010101" pitchFamily="49" charset="-122"/>
                  <a:ea typeface="仿宋" panose="02010609060101010101" pitchFamily="49" charset="-122"/>
                </a:rPr>
                <a:t>公式中，带电体究竟以“带电量”表示，还是以“电荷密度”表示？</a:t>
              </a:r>
              <a:endParaRPr lang="en-US" altLang="zh-CN" sz="14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pPr>
                <a:lnSpc>
                  <a:spcPct val="200000"/>
                </a:lnSpc>
              </a:pPr>
              <a:r>
                <a:rPr lang="en-US" altLang="zh-CN" sz="1400" dirty="0">
                  <a:latin typeface="仿宋" panose="02010609060101010101" pitchFamily="49" charset="-122"/>
                  <a:ea typeface="仿宋" panose="02010609060101010101" pitchFamily="49" charset="-122"/>
                </a:rPr>
                <a:t>4.</a:t>
              </a:r>
              <a:r>
                <a:rPr lang="zh-CN" altLang="en-US" sz="1400" dirty="0">
                  <a:latin typeface="仿宋" panose="02010609060101010101" pitchFamily="49" charset="-122"/>
                  <a:ea typeface="仿宋" panose="02010609060101010101" pitchFamily="49" charset="-122"/>
                </a:rPr>
                <a:t>多个带电体同时出现，如何运用叠加原理计算合场强？</a:t>
              </a:r>
              <a:endParaRPr lang="en-US" altLang="zh-CN" sz="14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pPr>
                <a:lnSpc>
                  <a:spcPct val="200000"/>
                </a:lnSpc>
              </a:pPr>
              <a:r>
                <a:rPr lang="en-US" altLang="zh-CN" sz="1400" dirty="0">
                  <a:latin typeface="仿宋" panose="02010609060101010101" pitchFamily="49" charset="-122"/>
                  <a:ea typeface="仿宋" panose="02010609060101010101" pitchFamily="49" charset="-122"/>
                </a:rPr>
                <a:t>5.</a:t>
              </a:r>
              <a:r>
                <a:rPr lang="zh-CN" altLang="en-US" sz="1400" dirty="0">
                  <a:latin typeface="仿宋" panose="02010609060101010101" pitchFamily="49" charset="-122"/>
                  <a:ea typeface="仿宋" panose="02010609060101010101" pitchFamily="49" charset="-122"/>
                </a:rPr>
                <a:t>“无限大”的含义是什么？何时可以将带电体看做“无限大”？</a:t>
              </a:r>
              <a:endParaRPr lang="en-US" altLang="zh-CN" sz="14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34804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组合 79">
            <a:extLst>
              <a:ext uri="{FF2B5EF4-FFF2-40B4-BE49-F238E27FC236}">
                <a16:creationId xmlns:a16="http://schemas.microsoft.com/office/drawing/2014/main" id="{B4D202CB-F8AA-C85D-5578-A6B605AD5D4E}"/>
              </a:ext>
            </a:extLst>
          </p:cNvPr>
          <p:cNvGrpSpPr/>
          <p:nvPr/>
        </p:nvGrpSpPr>
        <p:grpSpPr>
          <a:xfrm>
            <a:off x="7900169" y="2104880"/>
            <a:ext cx="3699889" cy="2088073"/>
            <a:chOff x="5669495" y="2551722"/>
            <a:chExt cx="2976210" cy="1112258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128E1F22-9505-BFE1-744B-53163EFE51BD}"/>
                </a:ext>
              </a:extLst>
            </p:cNvPr>
            <p:cNvSpPr/>
            <p:nvPr/>
          </p:nvSpPr>
          <p:spPr>
            <a:xfrm>
              <a:off x="5669495" y="2551722"/>
              <a:ext cx="2976210" cy="11122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B3BFA5FE-96F9-E80D-B95A-7A56897F397D}"/>
                </a:ext>
              </a:extLst>
            </p:cNvPr>
            <p:cNvSpPr txBox="1"/>
            <p:nvPr/>
          </p:nvSpPr>
          <p:spPr>
            <a:xfrm>
              <a:off x="5765288" y="2617789"/>
              <a:ext cx="1178040" cy="163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仿宋" panose="02010609060101010101" pitchFamily="49" charset="-122"/>
                  <a:ea typeface="仿宋" panose="02010609060101010101" pitchFamily="49" charset="-122"/>
                </a:rPr>
                <a:t>电势能：</a:t>
              </a:r>
            </a:p>
          </p:txBody>
        </p:sp>
      </p:grp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59" y="496110"/>
            <a:ext cx="4616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电势 静电场的环路定理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8EA2AA-3607-76BF-CED9-450E9DC65B0B}"/>
              </a:ext>
            </a:extLst>
          </p:cNvPr>
          <p:cNvSpPr txBox="1"/>
          <p:nvPr/>
        </p:nvSpPr>
        <p:spPr>
          <a:xfrm>
            <a:off x="507459" y="1447392"/>
            <a:ext cx="772827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有关 静电力做功、电势能、电势、电势差 的概念和定义，与 高中物理所学 基本一致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但计算的方法有所不同：</a:t>
            </a:r>
            <a:endParaRPr lang="en-US" altLang="zh-CN" sz="1600" b="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06B0659-BD5F-569E-E249-A1B97FE9179D}"/>
              </a:ext>
            </a:extLst>
          </p:cNvPr>
          <p:cNvSpPr txBox="1"/>
          <p:nvPr/>
        </p:nvSpPr>
        <p:spPr>
          <a:xfrm>
            <a:off x="432067" y="2680911"/>
            <a:ext cx="1273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静电力做功：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E1E4E59-9109-D220-D108-385552F15C55}"/>
              </a:ext>
            </a:extLst>
          </p:cNvPr>
          <p:cNvSpPr txBox="1"/>
          <p:nvPr/>
        </p:nvSpPr>
        <p:spPr>
          <a:xfrm>
            <a:off x="414315" y="3398639"/>
            <a:ext cx="1395018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电势能：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1050" dirty="0">
                <a:latin typeface="仿宋" panose="02010609060101010101" pitchFamily="49" charset="-122"/>
                <a:ea typeface="仿宋" panose="02010609060101010101" pitchFamily="49" charset="-122"/>
              </a:rPr>
              <a:t>以</a:t>
            </a:r>
            <a:r>
              <a:rPr lang="en-US" altLang="zh-CN" sz="1050" dirty="0">
                <a:latin typeface="仿宋" panose="02010609060101010101" pitchFamily="49" charset="-122"/>
                <a:ea typeface="仿宋" panose="02010609060101010101" pitchFamily="49" charset="-122"/>
              </a:rPr>
              <a:t>O</a:t>
            </a:r>
            <a:r>
              <a:rPr lang="zh-CN" altLang="en-US" sz="1050" dirty="0">
                <a:latin typeface="仿宋" panose="02010609060101010101" pitchFamily="49" charset="-122"/>
                <a:ea typeface="仿宋" panose="02010609060101010101" pitchFamily="49" charset="-122"/>
              </a:rPr>
              <a:t>点为电势能零点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05A9247-F9F8-B8EC-3C74-38F8E692A035}"/>
                  </a:ext>
                </a:extLst>
              </p:cNvPr>
              <p:cNvSpPr txBox="1"/>
              <p:nvPr/>
            </p:nvSpPr>
            <p:spPr>
              <a:xfrm>
                <a:off x="2107202" y="2573189"/>
                <a:ext cx="169897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</m:oMath>
                  </m:oMathPara>
                </a14:m>
                <a:endParaRPr lang="en-US" altLang="zh-CN" sz="1600" b="0" dirty="0"/>
              </a:p>
              <a:p>
                <a:pPr algn="ctr"/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（匀强电场）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05A9247-F9F8-B8EC-3C74-38F8E692A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202" y="2573189"/>
                <a:ext cx="1698978" cy="553998"/>
              </a:xfrm>
              <a:prstGeom prst="rect">
                <a:avLst/>
              </a:prstGeom>
              <a:blipFill>
                <a:blip r:embed="rId5"/>
                <a:stretch>
                  <a:fillRect b="-109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6327E1B-B0CC-2A91-A75A-8FF6CC8D8535}"/>
                  </a:ext>
                </a:extLst>
              </p:cNvPr>
              <p:cNvSpPr txBox="1"/>
              <p:nvPr/>
            </p:nvSpPr>
            <p:spPr>
              <a:xfrm>
                <a:off x="5113491" y="2482709"/>
                <a:ext cx="1807589" cy="650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acc>
                            <m:accPr>
                              <m:chr m:val="⃗"/>
                              <m:ctrlP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6327E1B-B0CC-2A91-A75A-8FF6CC8D8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491" y="2482709"/>
                <a:ext cx="1807589" cy="6508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箭头: 右 3">
            <a:extLst>
              <a:ext uri="{FF2B5EF4-FFF2-40B4-BE49-F238E27FC236}">
                <a16:creationId xmlns:a16="http://schemas.microsoft.com/office/drawing/2014/main" id="{A9C21CB0-6190-4040-CD68-6B2EF75F1794}"/>
              </a:ext>
            </a:extLst>
          </p:cNvPr>
          <p:cNvSpPr/>
          <p:nvPr/>
        </p:nvSpPr>
        <p:spPr>
          <a:xfrm>
            <a:off x="4244935" y="2702502"/>
            <a:ext cx="721297" cy="25862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9AEE7B89-013B-408E-C96F-854753307DBB}"/>
              </a:ext>
            </a:extLst>
          </p:cNvPr>
          <p:cNvSpPr/>
          <p:nvPr/>
        </p:nvSpPr>
        <p:spPr>
          <a:xfrm>
            <a:off x="4244867" y="3515545"/>
            <a:ext cx="721297" cy="25862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F40E7186-CB18-5F62-0221-94D46A909EBC}"/>
              </a:ext>
            </a:extLst>
          </p:cNvPr>
          <p:cNvSpPr/>
          <p:nvPr/>
        </p:nvSpPr>
        <p:spPr>
          <a:xfrm>
            <a:off x="4259658" y="4310314"/>
            <a:ext cx="721297" cy="25862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5844F9B-8040-F066-7054-9794252F2236}"/>
              </a:ext>
            </a:extLst>
          </p:cNvPr>
          <p:cNvCxnSpPr>
            <a:cxnSpLocks/>
          </p:cNvCxnSpPr>
          <p:nvPr/>
        </p:nvCxnSpPr>
        <p:spPr>
          <a:xfrm>
            <a:off x="335625" y="3228015"/>
            <a:ext cx="7429518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B4710118-99CA-72BB-5FF4-AC7CFDD0081E}"/>
              </a:ext>
            </a:extLst>
          </p:cNvPr>
          <p:cNvCxnSpPr>
            <a:cxnSpLocks/>
          </p:cNvCxnSpPr>
          <p:nvPr/>
        </p:nvCxnSpPr>
        <p:spPr>
          <a:xfrm>
            <a:off x="335625" y="4022785"/>
            <a:ext cx="7429518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914B5D76-1F41-07BF-7C60-695FA34BAEDD}"/>
              </a:ext>
            </a:extLst>
          </p:cNvPr>
          <p:cNvCxnSpPr>
            <a:cxnSpLocks/>
          </p:cNvCxnSpPr>
          <p:nvPr/>
        </p:nvCxnSpPr>
        <p:spPr>
          <a:xfrm flipV="1">
            <a:off x="1780797" y="2577616"/>
            <a:ext cx="0" cy="300537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2153803D-D221-CCC7-9B6C-BF59131A25CB}"/>
                  </a:ext>
                </a:extLst>
              </p:cNvPr>
              <p:cNvSpPr txBox="1"/>
              <p:nvPr/>
            </p:nvSpPr>
            <p:spPr>
              <a:xfrm>
                <a:off x="1821852" y="3464009"/>
                <a:ext cx="2225021" cy="361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en-US" altLang="zh-CN" sz="1600" b="0" dirty="0"/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2153803D-D221-CCC7-9B6C-BF59131A2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852" y="3464009"/>
                <a:ext cx="2225021" cy="36170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311C6B2B-BFFB-1F27-12D2-452ADDEA7084}"/>
                  </a:ext>
                </a:extLst>
              </p:cNvPr>
              <p:cNvSpPr txBox="1"/>
              <p:nvPr/>
            </p:nvSpPr>
            <p:spPr>
              <a:xfrm>
                <a:off x="4983669" y="3289047"/>
                <a:ext cx="2658211" cy="650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p>
                        <m:e>
                          <m:acc>
                            <m:accPr>
                              <m:chr m:val="⃗"/>
                              <m:ctrlP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n-US" altLang="zh-CN" sz="1600" b="0" dirty="0"/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311C6B2B-BFFB-1F27-12D2-452ADDEA7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669" y="3289047"/>
                <a:ext cx="2658211" cy="6508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组合 30">
            <a:extLst>
              <a:ext uri="{FF2B5EF4-FFF2-40B4-BE49-F238E27FC236}">
                <a16:creationId xmlns:a16="http://schemas.microsoft.com/office/drawing/2014/main" id="{50B7D4A2-9A3A-7B80-F264-6D5B1606151C}"/>
              </a:ext>
            </a:extLst>
          </p:cNvPr>
          <p:cNvGrpSpPr/>
          <p:nvPr/>
        </p:nvGrpSpPr>
        <p:grpSpPr>
          <a:xfrm>
            <a:off x="8474395" y="2731648"/>
            <a:ext cx="3140170" cy="1114798"/>
            <a:chOff x="9073635" y="2880902"/>
            <a:chExt cx="2119709" cy="752522"/>
          </a:xfrm>
        </p:grpSpPr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197EF9A4-7521-6599-2CD2-08A8EBDF6052}"/>
                </a:ext>
              </a:extLst>
            </p:cNvPr>
            <p:cNvCxnSpPr>
              <a:cxnSpLocks/>
            </p:cNvCxnSpPr>
            <p:nvPr/>
          </p:nvCxnSpPr>
          <p:spPr>
            <a:xfrm>
              <a:off x="9073635" y="3169229"/>
              <a:ext cx="1853401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箭头连接符 74">
              <a:extLst>
                <a:ext uri="{FF2B5EF4-FFF2-40B4-BE49-F238E27FC236}">
                  <a16:creationId xmlns:a16="http://schemas.microsoft.com/office/drawing/2014/main" id="{37E92817-B865-C1F7-55F3-AFE2558EE14E}"/>
                </a:ext>
              </a:extLst>
            </p:cNvPr>
            <p:cNvCxnSpPr>
              <a:cxnSpLocks/>
            </p:cNvCxnSpPr>
            <p:nvPr/>
          </p:nvCxnSpPr>
          <p:spPr>
            <a:xfrm>
              <a:off x="9085674" y="3171595"/>
              <a:ext cx="1650658" cy="291056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F27CF578-D3C1-D9E5-45E1-E83A5BDA91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5881" y="2880902"/>
              <a:ext cx="1650658" cy="291056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96C0ED37-6F41-80A8-DFE6-835179476F81}"/>
                    </a:ext>
                  </a:extLst>
                </p:cNvPr>
                <p:cNvSpPr txBox="1"/>
                <p:nvPr/>
              </p:nvSpPr>
              <p:spPr>
                <a:xfrm>
                  <a:off x="10593017" y="3264925"/>
                  <a:ext cx="600327" cy="3684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CN" sz="16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</m:acc>
                      </m:oMath>
                    </m:oMathPara>
                  </a14:m>
                  <a:endParaRPr lang="zh-CN" altLang="en-US" sz="16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96C0ED37-6F41-80A8-DFE6-835179476F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3017" y="3264925"/>
                  <a:ext cx="600327" cy="3684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E3DFBCDB-CD69-219A-8F24-4182FEB1DB0E}"/>
              </a:ext>
            </a:extLst>
          </p:cNvPr>
          <p:cNvGrpSpPr/>
          <p:nvPr/>
        </p:nvGrpSpPr>
        <p:grpSpPr>
          <a:xfrm>
            <a:off x="7820509" y="2974164"/>
            <a:ext cx="1363070" cy="663157"/>
            <a:chOff x="8602446" y="3594415"/>
            <a:chExt cx="920113" cy="447651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D072EE0B-012A-B88F-928A-5231EBA00EB0}"/>
                </a:ext>
              </a:extLst>
            </p:cNvPr>
            <p:cNvSpPr/>
            <p:nvPr/>
          </p:nvSpPr>
          <p:spPr>
            <a:xfrm>
              <a:off x="8918644" y="3594415"/>
              <a:ext cx="240755" cy="24075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rgbClr val="FF0000"/>
                  </a:solidFill>
                </a:rPr>
                <a:t>+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A3A1DE07-EDB1-3858-FF36-4E361BCB6ABC}"/>
                    </a:ext>
                  </a:extLst>
                </p:cNvPr>
                <p:cNvSpPr txBox="1"/>
                <p:nvPr/>
              </p:nvSpPr>
              <p:spPr>
                <a:xfrm>
                  <a:off x="8602446" y="3855083"/>
                  <a:ext cx="920113" cy="186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sz="12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altLang="zh-CN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2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2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oMath>
                    </m:oMathPara>
                  </a14:m>
                  <a:endParaRPr lang="zh-CN" altLang="en-US" sz="1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A3A1DE07-EDB1-3858-FF36-4E361BCB6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2446" y="3855083"/>
                  <a:ext cx="920113" cy="18698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4B55BA85-BB8F-7235-1122-8018A4E8EEED}"/>
              </a:ext>
            </a:extLst>
          </p:cNvPr>
          <p:cNvGrpSpPr/>
          <p:nvPr/>
        </p:nvGrpSpPr>
        <p:grpSpPr>
          <a:xfrm>
            <a:off x="8611647" y="2461121"/>
            <a:ext cx="2138859" cy="1377106"/>
            <a:chOff x="8994953" y="2696585"/>
            <a:chExt cx="1443794" cy="929588"/>
          </a:xfrm>
        </p:grpSpPr>
        <p:sp>
          <p:nvSpPr>
            <p:cNvPr id="42" name="弧形 41">
              <a:extLst>
                <a:ext uri="{FF2B5EF4-FFF2-40B4-BE49-F238E27FC236}">
                  <a16:creationId xmlns:a16="http://schemas.microsoft.com/office/drawing/2014/main" id="{5441E680-F6E8-4E4B-813B-FD2D2FFBAD18}"/>
                </a:ext>
              </a:extLst>
            </p:cNvPr>
            <p:cNvSpPr/>
            <p:nvPr/>
          </p:nvSpPr>
          <p:spPr>
            <a:xfrm rot="2700000">
              <a:off x="8994953" y="2826271"/>
              <a:ext cx="670216" cy="670216"/>
            </a:xfrm>
            <a:prstGeom prst="arc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弧形 87">
              <a:extLst>
                <a:ext uri="{FF2B5EF4-FFF2-40B4-BE49-F238E27FC236}">
                  <a16:creationId xmlns:a16="http://schemas.microsoft.com/office/drawing/2014/main" id="{66A57354-E8AE-9A52-2988-91816A440B05}"/>
                </a:ext>
              </a:extLst>
            </p:cNvPr>
            <p:cNvSpPr/>
            <p:nvPr/>
          </p:nvSpPr>
          <p:spPr>
            <a:xfrm rot="2700000">
              <a:off x="9509159" y="2696585"/>
              <a:ext cx="929588" cy="929588"/>
            </a:xfrm>
            <a:prstGeom prst="arc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0351CD28-DF91-9B8E-7036-3CC0FE6F1D97}"/>
              </a:ext>
            </a:extLst>
          </p:cNvPr>
          <p:cNvGrpSpPr/>
          <p:nvPr/>
        </p:nvGrpSpPr>
        <p:grpSpPr>
          <a:xfrm>
            <a:off x="9524561" y="2715778"/>
            <a:ext cx="357289" cy="410350"/>
            <a:chOff x="9630318" y="2997563"/>
            <a:chExt cx="241181" cy="276999"/>
          </a:xfrm>
        </p:grpSpPr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B59DE9CC-0310-F46C-5A98-07C3D265ABA1}"/>
                </a:ext>
              </a:extLst>
            </p:cNvPr>
            <p:cNvSpPr/>
            <p:nvPr/>
          </p:nvSpPr>
          <p:spPr>
            <a:xfrm>
              <a:off x="9646336" y="3149868"/>
              <a:ext cx="36000" cy="36000"/>
            </a:xfrm>
            <a:prstGeom prst="ellipse">
              <a:avLst/>
            </a:prstGeom>
            <a:solidFill>
              <a:schemeClr val="bg2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本框 89">
                  <a:extLst>
                    <a:ext uri="{FF2B5EF4-FFF2-40B4-BE49-F238E27FC236}">
                      <a16:creationId xmlns:a16="http://schemas.microsoft.com/office/drawing/2014/main" id="{42E34390-B0BD-7BBF-9909-AF911A640F98}"/>
                    </a:ext>
                  </a:extLst>
                </p:cNvPr>
                <p:cNvSpPr txBox="1"/>
                <p:nvPr/>
              </p:nvSpPr>
              <p:spPr>
                <a:xfrm>
                  <a:off x="9630318" y="2997563"/>
                  <a:ext cx="241181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sz="12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90" name="文本框 89">
                  <a:extLst>
                    <a:ext uri="{FF2B5EF4-FFF2-40B4-BE49-F238E27FC236}">
                      <a16:creationId xmlns:a16="http://schemas.microsoft.com/office/drawing/2014/main" id="{42E34390-B0BD-7BBF-9909-AF911A640F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0318" y="2997563"/>
                  <a:ext cx="241181" cy="27699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3EFBE337-E58B-C277-CDC3-0C66BE37D29C}"/>
              </a:ext>
            </a:extLst>
          </p:cNvPr>
          <p:cNvGrpSpPr/>
          <p:nvPr/>
        </p:nvGrpSpPr>
        <p:grpSpPr>
          <a:xfrm>
            <a:off x="10685678" y="2904647"/>
            <a:ext cx="357289" cy="279278"/>
            <a:chOff x="9620579" y="2997347"/>
            <a:chExt cx="241181" cy="188521"/>
          </a:xfrm>
        </p:grpSpPr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817C8A50-9047-7C84-7E35-63C3DB5AECF3}"/>
                </a:ext>
              </a:extLst>
            </p:cNvPr>
            <p:cNvSpPr/>
            <p:nvPr/>
          </p:nvSpPr>
          <p:spPr>
            <a:xfrm>
              <a:off x="9646336" y="3149868"/>
              <a:ext cx="36000" cy="36000"/>
            </a:xfrm>
            <a:prstGeom prst="ellipse">
              <a:avLst/>
            </a:prstGeom>
            <a:solidFill>
              <a:schemeClr val="bg2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AF9CCCFE-09C9-B124-143A-3B6CEF20D330}"/>
                    </a:ext>
                  </a:extLst>
                </p:cNvPr>
                <p:cNvSpPr txBox="1"/>
                <p:nvPr/>
              </p:nvSpPr>
              <p:spPr>
                <a:xfrm>
                  <a:off x="9620579" y="2997347"/>
                  <a:ext cx="241181" cy="186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12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AF9CCCFE-09C9-B124-143A-3B6CEF20D3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0579" y="2997347"/>
                  <a:ext cx="241181" cy="18698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E02684A2-A96E-96ED-6D9B-600019709F62}"/>
                  </a:ext>
                </a:extLst>
              </p:cNvPr>
              <p:cNvSpPr txBox="1"/>
              <p:nvPr/>
            </p:nvSpPr>
            <p:spPr>
              <a:xfrm>
                <a:off x="8733998" y="2466683"/>
                <a:ext cx="139070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=1 </m:t>
                      </m:r>
                      <m:r>
                        <m:rPr>
                          <m:sty m:val="p"/>
                        </m:rPr>
                        <a:rPr lang="en-US" altLang="zh-CN" sz="1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lang="zh-CN" alt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E02684A2-A96E-96ED-6D9B-600019709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998" y="2466683"/>
                <a:ext cx="1390707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27DE47FD-5B2E-4C51-1706-EC9973B5F5C8}"/>
                  </a:ext>
                </a:extLst>
              </p:cNvPr>
              <p:cNvSpPr txBox="1"/>
              <p:nvPr/>
            </p:nvSpPr>
            <p:spPr>
              <a:xfrm>
                <a:off x="9871955" y="2356033"/>
                <a:ext cx="139070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altLang="zh-CN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=2 </m:t>
                      </m:r>
                      <m:r>
                        <m:rPr>
                          <m:sty m:val="p"/>
                        </m:rPr>
                        <a:rPr lang="en-US" altLang="zh-CN" sz="1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lang="zh-CN" alt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27DE47FD-5B2E-4C51-1706-EC9973B5F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1955" y="2356033"/>
                <a:ext cx="1390707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8" name="组合 97">
            <a:extLst>
              <a:ext uri="{FF2B5EF4-FFF2-40B4-BE49-F238E27FC236}">
                <a16:creationId xmlns:a16="http://schemas.microsoft.com/office/drawing/2014/main" id="{D6BD4DDE-E4D6-7890-6631-BF3ABC2D0F43}"/>
              </a:ext>
            </a:extLst>
          </p:cNvPr>
          <p:cNvGrpSpPr/>
          <p:nvPr/>
        </p:nvGrpSpPr>
        <p:grpSpPr>
          <a:xfrm>
            <a:off x="9458293" y="3092761"/>
            <a:ext cx="628712" cy="304408"/>
            <a:chOff x="8864296" y="3594416"/>
            <a:chExt cx="424399" cy="205484"/>
          </a:xfrm>
        </p:grpSpPr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6457F914-640C-DE4A-E15E-B52C06F29303}"/>
                </a:ext>
              </a:extLst>
            </p:cNvPr>
            <p:cNvSpPr/>
            <p:nvPr/>
          </p:nvSpPr>
          <p:spPr>
            <a:xfrm>
              <a:off x="8918645" y="3594416"/>
              <a:ext cx="84539" cy="8453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>
                  <a:solidFill>
                    <a:schemeClr val="accent2"/>
                  </a:solidFill>
                </a:rPr>
                <a:t>+</a:t>
              </a:r>
              <a:endParaRPr lang="zh-CN" altLang="en-US" sz="800" dirty="0">
                <a:solidFill>
                  <a:schemeClr val="accent2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文本框 99">
                  <a:extLst>
                    <a:ext uri="{FF2B5EF4-FFF2-40B4-BE49-F238E27FC236}">
                      <a16:creationId xmlns:a16="http://schemas.microsoft.com/office/drawing/2014/main" id="{F2956417-DE9D-69AD-DDA4-51D13D76A6C7}"/>
                    </a:ext>
                  </a:extLst>
                </p:cNvPr>
                <p:cNvSpPr txBox="1"/>
                <p:nvPr/>
              </p:nvSpPr>
              <p:spPr>
                <a:xfrm>
                  <a:off x="8864296" y="3644082"/>
                  <a:ext cx="424399" cy="1558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900" i="1" smtClean="0">
                                <a:solidFill>
                                  <a:srgbClr val="EC694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900" i="1">
                                <a:solidFill>
                                  <a:srgbClr val="EC694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900" i="1">
                                <a:solidFill>
                                  <a:srgbClr val="EC694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900" b="0" i="1" smtClean="0">
                            <a:solidFill>
                              <a:srgbClr val="EC6941"/>
                            </a:solidFill>
                            <a:latin typeface="Cambria Math" panose="02040503050406030204" pitchFamily="18" charset="0"/>
                          </a:rPr>
                          <m:t>=2 </m:t>
                        </m:r>
                        <m:r>
                          <a:rPr lang="en-US" altLang="zh-CN" sz="900" b="0" i="1" smtClean="0">
                            <a:solidFill>
                              <a:srgbClr val="EC694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zh-CN" altLang="en-US" sz="900" dirty="0">
                    <a:solidFill>
                      <a:srgbClr val="EC6941"/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文本框 99">
                  <a:extLst>
                    <a:ext uri="{FF2B5EF4-FFF2-40B4-BE49-F238E27FC236}">
                      <a16:creationId xmlns:a16="http://schemas.microsoft.com/office/drawing/2014/main" id="{F2956417-DE9D-69AD-DDA4-51D13D76A6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4296" y="3644082"/>
                  <a:ext cx="424399" cy="15581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05BA6177-31B8-9D2D-FE58-8C947CC2690C}"/>
                  </a:ext>
                </a:extLst>
              </p:cNvPr>
              <p:cNvSpPr txBox="1"/>
              <p:nvPr/>
            </p:nvSpPr>
            <p:spPr>
              <a:xfrm>
                <a:off x="9633976" y="3183992"/>
                <a:ext cx="111260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1200" b="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1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altLang="zh-CN" sz="1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altLang="zh-CN" sz="1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lang="zh-CN" altLang="en-US" sz="1200" i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05BA6177-31B8-9D2D-FE58-8C947CC26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3976" y="3183992"/>
                <a:ext cx="1112606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E8B0B4BF-B715-00D1-43BA-611DDCBEC7B9}"/>
                  </a:ext>
                </a:extLst>
              </p:cNvPr>
              <p:cNvSpPr txBox="1"/>
              <p:nvPr/>
            </p:nvSpPr>
            <p:spPr>
              <a:xfrm>
                <a:off x="10172583" y="3616608"/>
                <a:ext cx="821646" cy="300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2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sub>
                      </m:sSub>
                      <m:r>
                        <a:rPr lang="en-US" altLang="zh-CN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E8B0B4BF-B715-00D1-43BA-611DDCBEC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2583" y="3616608"/>
                <a:ext cx="821646" cy="3002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98553029-441D-4470-E5F1-1D26E46ACA31}"/>
                  </a:ext>
                </a:extLst>
              </p:cNvPr>
              <p:cNvSpPr txBox="1"/>
              <p:nvPr/>
            </p:nvSpPr>
            <p:spPr>
              <a:xfrm>
                <a:off x="8904641" y="3531913"/>
                <a:ext cx="1040530" cy="2937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2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sub>
                      </m:sSub>
                      <m:r>
                        <a:rPr lang="en-US" altLang="zh-CN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altLang="zh-CN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lang="zh-CN" alt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98553029-441D-4470-E5F1-1D26E46AC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641" y="3531913"/>
                <a:ext cx="1040530" cy="2937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文本框 103">
            <a:extLst>
              <a:ext uri="{FF2B5EF4-FFF2-40B4-BE49-F238E27FC236}">
                <a16:creationId xmlns:a16="http://schemas.microsoft.com/office/drawing/2014/main" id="{45F91FE3-8AEC-2C10-EBF2-7127BEE85B77}"/>
              </a:ext>
            </a:extLst>
          </p:cNvPr>
          <p:cNvSpPr txBox="1"/>
          <p:nvPr/>
        </p:nvSpPr>
        <p:spPr>
          <a:xfrm>
            <a:off x="7862689" y="4435066"/>
            <a:ext cx="3908738" cy="1011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仿宋" panose="02010609060101010101" pitchFamily="49" charset="-122"/>
                <a:ea typeface="仿宋" panose="02010609060101010101" pitchFamily="49" charset="-122"/>
              </a:rPr>
              <a:t>1.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静电力做正功，电势能下降；</a:t>
            </a:r>
            <a:endParaRPr lang="en-US" altLang="zh-CN" sz="1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仿宋" panose="02010609060101010101" pitchFamily="49" charset="-122"/>
                <a:ea typeface="仿宋" panose="02010609060101010101" pitchFamily="49" charset="-122"/>
              </a:rPr>
              <a:t>2.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沿电场线方向，正电荷的电势能下降；</a:t>
            </a:r>
            <a:endParaRPr lang="en-US" altLang="zh-CN" sz="1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仿宋" panose="02010609060101010101" pitchFamily="49" charset="-122"/>
                <a:ea typeface="仿宋" panose="02010609060101010101" pitchFamily="49" charset="-122"/>
              </a:rPr>
              <a:t>3.</a:t>
            </a:r>
            <a:r>
              <a:rPr lang="zh-CN" altLang="en-US" sz="1400" dirty="0">
                <a:latin typeface="仿宋" panose="02010609060101010101" pitchFamily="49" charset="-122"/>
                <a:ea typeface="仿宋" panose="02010609060101010101" pitchFamily="49" charset="-122"/>
              </a:rPr>
              <a:t>电势与参考点选择有关，但电势差是绝对的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E19A6D52-8976-96B8-5B91-DD19A64D3C6F}"/>
              </a:ext>
            </a:extLst>
          </p:cNvPr>
          <p:cNvSpPr txBox="1"/>
          <p:nvPr/>
        </p:nvSpPr>
        <p:spPr>
          <a:xfrm>
            <a:off x="507461" y="1432087"/>
            <a:ext cx="706630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静电场的环路定理：</a:t>
            </a:r>
            <a:r>
              <a:rPr lang="zh-CN" altLang="en-US" sz="1600" b="0" dirty="0">
                <a:latin typeface="仿宋" panose="02010609060101010101" pitchFamily="49" charset="-122"/>
                <a:ea typeface="仿宋" panose="02010609060101010101" pitchFamily="49" charset="-122"/>
              </a:rPr>
              <a:t>电场强度 沿任一闭合路径的 第二类曲线积分 恒等于</a:t>
            </a:r>
            <a:r>
              <a:rPr lang="en-US" altLang="zh-CN" sz="1600" b="0" dirty="0">
                <a:latin typeface="仿宋" panose="02010609060101010101" pitchFamily="49" charset="-122"/>
                <a:ea typeface="仿宋" panose="02010609060101010101" pitchFamily="49" charset="-122"/>
              </a:rPr>
              <a:t>0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这说明静电场是保守场、静电力是保守力。</a:t>
            </a:r>
            <a:endParaRPr lang="en-US" altLang="zh-CN" sz="1600" b="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472BE2DC-80F8-BB90-6C04-A4C8F352047D}"/>
              </a:ext>
            </a:extLst>
          </p:cNvPr>
          <p:cNvSpPr txBox="1"/>
          <p:nvPr/>
        </p:nvSpPr>
        <p:spPr>
          <a:xfrm>
            <a:off x="426834" y="4169820"/>
            <a:ext cx="1395018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电势：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1050" dirty="0">
                <a:latin typeface="仿宋" panose="02010609060101010101" pitchFamily="49" charset="-122"/>
                <a:ea typeface="仿宋" panose="02010609060101010101" pitchFamily="49" charset="-122"/>
              </a:rPr>
              <a:t>以</a:t>
            </a:r>
            <a:r>
              <a:rPr lang="en-US" altLang="zh-CN" sz="1050" dirty="0">
                <a:latin typeface="仿宋" panose="02010609060101010101" pitchFamily="49" charset="-122"/>
                <a:ea typeface="仿宋" panose="02010609060101010101" pitchFamily="49" charset="-122"/>
              </a:rPr>
              <a:t>O</a:t>
            </a:r>
            <a:r>
              <a:rPr lang="zh-CN" altLang="en-US" sz="1050" dirty="0">
                <a:latin typeface="仿宋" panose="02010609060101010101" pitchFamily="49" charset="-122"/>
                <a:ea typeface="仿宋" panose="02010609060101010101" pitchFamily="49" charset="-122"/>
              </a:rPr>
              <a:t>点为电势零点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F568BF10-F2B5-E42C-C350-0FC2BA7164A3}"/>
                  </a:ext>
                </a:extLst>
              </p:cNvPr>
              <p:cNvSpPr txBox="1"/>
              <p:nvPr/>
            </p:nvSpPr>
            <p:spPr>
              <a:xfrm>
                <a:off x="1823683" y="4110956"/>
                <a:ext cx="2225021" cy="604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60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1600" b="0" dirty="0"/>
              </a:p>
            </p:txBody>
          </p:sp>
        </mc:Choice>
        <mc:Fallback xmlns="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F568BF10-F2B5-E42C-C350-0FC2BA716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683" y="4110956"/>
                <a:ext cx="2225021" cy="60484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6A5DE71E-E7B7-22BA-9A36-7E434AFB7ED9}"/>
                  </a:ext>
                </a:extLst>
              </p:cNvPr>
              <p:cNvSpPr txBox="1"/>
              <p:nvPr/>
            </p:nvSpPr>
            <p:spPr>
              <a:xfrm>
                <a:off x="5057330" y="4118808"/>
                <a:ext cx="2225021" cy="650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p>
                        <m:e>
                          <m:acc>
                            <m:accPr>
                              <m:chr m:val="⃗"/>
                              <m:ctrlP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n-US" altLang="zh-CN" sz="1600" b="0" dirty="0"/>
              </a:p>
            </p:txBody>
          </p:sp>
        </mc:Choice>
        <mc:Fallback xmlns="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6A5DE71E-E7B7-22BA-9A36-7E434AFB7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7330" y="4118808"/>
                <a:ext cx="2225021" cy="65081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E9B409D7-A7EC-EF04-A719-552C528C7A29}"/>
              </a:ext>
            </a:extLst>
          </p:cNvPr>
          <p:cNvCxnSpPr>
            <a:cxnSpLocks/>
          </p:cNvCxnSpPr>
          <p:nvPr/>
        </p:nvCxnSpPr>
        <p:spPr>
          <a:xfrm>
            <a:off x="335625" y="4819129"/>
            <a:ext cx="7429518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0" name="文本框 109">
            <a:extLst>
              <a:ext uri="{FF2B5EF4-FFF2-40B4-BE49-F238E27FC236}">
                <a16:creationId xmlns:a16="http://schemas.microsoft.com/office/drawing/2014/main" id="{2BCA8872-7B3A-B1EE-091E-3AD2105A5644}"/>
              </a:ext>
            </a:extLst>
          </p:cNvPr>
          <p:cNvSpPr txBox="1"/>
          <p:nvPr/>
        </p:nvSpPr>
        <p:spPr>
          <a:xfrm>
            <a:off x="432067" y="5014456"/>
            <a:ext cx="1395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电势差：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11" name="箭头: 右 110">
            <a:extLst>
              <a:ext uri="{FF2B5EF4-FFF2-40B4-BE49-F238E27FC236}">
                <a16:creationId xmlns:a16="http://schemas.microsoft.com/office/drawing/2014/main" id="{619C8DFD-4D7F-892D-9E83-2E9C0ABCE6BB}"/>
              </a:ext>
            </a:extLst>
          </p:cNvPr>
          <p:cNvSpPr/>
          <p:nvPr/>
        </p:nvSpPr>
        <p:spPr>
          <a:xfrm>
            <a:off x="4262372" y="5106657"/>
            <a:ext cx="721297" cy="25862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AC304BFC-8C32-062D-8C19-75EC97269EAC}"/>
                  </a:ext>
                </a:extLst>
              </p:cNvPr>
              <p:cNvSpPr txBox="1"/>
              <p:nvPr/>
            </p:nvSpPr>
            <p:spPr>
              <a:xfrm>
                <a:off x="1840910" y="4881471"/>
                <a:ext cx="2225021" cy="595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𝑎𝑏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1600" b="0" dirty="0"/>
              </a:p>
            </p:txBody>
          </p:sp>
        </mc:Choice>
        <mc:Fallback xmlns="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AC304BFC-8C32-062D-8C19-75EC97269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910" y="4881471"/>
                <a:ext cx="2225021" cy="59516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8621738E-2540-4625-D3E5-8DE2AA5BD737}"/>
                  </a:ext>
                </a:extLst>
              </p:cNvPr>
              <p:cNvSpPr txBox="1"/>
              <p:nvPr/>
            </p:nvSpPr>
            <p:spPr>
              <a:xfrm>
                <a:off x="5102185" y="4881471"/>
                <a:ext cx="2640399" cy="647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acc>
                            <m:accPr>
                              <m:chr m:val="⃗"/>
                              <m:ctrlP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n-US" altLang="zh-CN" sz="1600" b="0" dirty="0"/>
              </a:p>
            </p:txBody>
          </p:sp>
        </mc:Choice>
        <mc:Fallback xmlns="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8621738E-2540-4625-D3E5-8DE2AA5BD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185" y="4881471"/>
                <a:ext cx="2640399" cy="64722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6DD372A1-B4A4-C798-7B63-775E807802C5}"/>
                  </a:ext>
                </a:extLst>
              </p:cNvPr>
              <p:cNvSpPr txBox="1"/>
              <p:nvPr/>
            </p:nvSpPr>
            <p:spPr>
              <a:xfrm>
                <a:off x="8829903" y="3769701"/>
                <a:ext cx="139070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2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=0.5 </m:t>
                      </m:r>
                      <m:r>
                        <a:rPr lang="en-US" altLang="zh-CN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zh-CN" alt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6DD372A1-B4A4-C798-7B63-775E80780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9903" y="3769701"/>
                <a:ext cx="1390707" cy="276999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58702196-540B-A6DA-FA9F-D0F6724FF49D}"/>
                  </a:ext>
                </a:extLst>
              </p:cNvPr>
              <p:cNvSpPr txBox="1"/>
              <p:nvPr/>
            </p:nvSpPr>
            <p:spPr>
              <a:xfrm>
                <a:off x="10103585" y="3861341"/>
                <a:ext cx="102054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2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altLang="zh-CN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58702196-540B-A6DA-FA9F-D0F6724FF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3585" y="3861341"/>
                <a:ext cx="1020548" cy="276999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23A8C77E-F163-08BD-0DAC-D6192E0DD2CE}"/>
                  </a:ext>
                </a:extLst>
              </p:cNvPr>
              <p:cNvSpPr txBox="1"/>
              <p:nvPr/>
            </p:nvSpPr>
            <p:spPr>
              <a:xfrm>
                <a:off x="6145358" y="4175064"/>
                <a:ext cx="5518565" cy="830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altLang="zh-CN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p>
                        <m:e>
                          <m:acc>
                            <m:accPr>
                              <m:chr m:val="⃗"/>
                              <m:ctrlP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</m:acc>
                        </m:e>
                      </m:nary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4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400" b="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zh-CN" sz="1400" b="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sz="1400" b="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altLang="zh-CN" sz="1400" b="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1400" b="0" i="1">
                                  <a:latin typeface="Cambria Math" panose="02040503050406030204" pitchFamily="18" charset="0"/>
                                </a:rPr>
                                <m:t>²</m:t>
                              </m:r>
                            </m:den>
                          </m:f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e>
                      </m:nary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[−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] =1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23A8C77E-F163-08BD-0DAC-D6192E0DD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358" y="4175064"/>
                <a:ext cx="5518565" cy="83054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03871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5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0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85185E-6 L 0.0944 1.85185E-6 " pathEditMode="relative" rAng="0" ptsTypes="AA">
                                      <p:cBhvr>
                                        <p:cTn id="123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000"/>
                            </p:stCondLst>
                            <p:childTnLst>
                              <p:par>
                                <p:cTn id="1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500"/>
                            </p:stCondLst>
                            <p:childTnLst>
                              <p:par>
                                <p:cTn id="1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  <p:bldP spid="11" grpId="0"/>
      <p:bldP spid="3" grpId="0"/>
      <p:bldP spid="13" grpId="0"/>
      <p:bldP spid="4" grpId="0" animBg="1"/>
      <p:bldP spid="21" grpId="0" animBg="1"/>
      <p:bldP spid="25" grpId="0" animBg="1"/>
      <p:bldP spid="64" grpId="0"/>
      <p:bldP spid="71" grpId="0"/>
      <p:bldP spid="95" grpId="0"/>
      <p:bldP spid="96" grpId="0"/>
      <p:bldP spid="101" grpId="0"/>
      <p:bldP spid="102" grpId="0"/>
      <p:bldP spid="103" grpId="0"/>
      <p:bldP spid="104" grpId="0"/>
      <p:bldP spid="105" grpId="0"/>
      <p:bldP spid="105" grpId="1"/>
      <p:bldP spid="106" grpId="0"/>
      <p:bldP spid="107" grpId="0"/>
      <p:bldP spid="108" grpId="0"/>
      <p:bldP spid="110" grpId="0"/>
      <p:bldP spid="111" grpId="0" animBg="1"/>
      <p:bldP spid="112" grpId="0"/>
      <p:bldP spid="114" grpId="0"/>
      <p:bldP spid="115" grpId="0"/>
      <p:bldP spid="116" grpId="0"/>
      <p:bldP spid="94" grpId="0"/>
      <p:bldP spid="94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59" y="496110"/>
            <a:ext cx="4616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电势 静电场的环路定理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/>
              <p:nvPr/>
            </p:nvSpPr>
            <p:spPr>
              <a:xfrm>
                <a:off x="507461" y="1425186"/>
                <a:ext cx="7168716" cy="6826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点电荷的电势：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𝜑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π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𝑞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𝑟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  <a:sym typeface="Wingdings" panose="05000000000000000000" pitchFamily="2" charset="2"/>
                  </a:rPr>
                  <a:t>（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以无穷远处为电势零点，场点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P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与点电荷间距为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r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）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1" y="1425186"/>
                <a:ext cx="7168716" cy="682623"/>
              </a:xfrm>
              <a:prstGeom prst="rect">
                <a:avLst/>
              </a:prstGeom>
              <a:blipFill>
                <a:blip r:embed="rId5"/>
                <a:stretch>
                  <a:fillRect l="-425" r="-3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组合 30">
            <a:extLst>
              <a:ext uri="{FF2B5EF4-FFF2-40B4-BE49-F238E27FC236}">
                <a16:creationId xmlns:a16="http://schemas.microsoft.com/office/drawing/2014/main" id="{50B7D4A2-9A3A-7B80-F264-6D5B1606151C}"/>
              </a:ext>
            </a:extLst>
          </p:cNvPr>
          <p:cNvGrpSpPr/>
          <p:nvPr/>
        </p:nvGrpSpPr>
        <p:grpSpPr>
          <a:xfrm>
            <a:off x="8475466" y="1800801"/>
            <a:ext cx="3140170" cy="1114798"/>
            <a:chOff x="9073635" y="2880902"/>
            <a:chExt cx="2119709" cy="752522"/>
          </a:xfrm>
        </p:grpSpPr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197EF9A4-7521-6599-2CD2-08A8EBDF6052}"/>
                </a:ext>
              </a:extLst>
            </p:cNvPr>
            <p:cNvCxnSpPr>
              <a:cxnSpLocks/>
            </p:cNvCxnSpPr>
            <p:nvPr/>
          </p:nvCxnSpPr>
          <p:spPr>
            <a:xfrm>
              <a:off x="9073635" y="3169229"/>
              <a:ext cx="1853401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箭头连接符 74">
              <a:extLst>
                <a:ext uri="{FF2B5EF4-FFF2-40B4-BE49-F238E27FC236}">
                  <a16:creationId xmlns:a16="http://schemas.microsoft.com/office/drawing/2014/main" id="{37E92817-B865-C1F7-55F3-AFE2558EE14E}"/>
                </a:ext>
              </a:extLst>
            </p:cNvPr>
            <p:cNvCxnSpPr>
              <a:cxnSpLocks/>
            </p:cNvCxnSpPr>
            <p:nvPr/>
          </p:nvCxnSpPr>
          <p:spPr>
            <a:xfrm>
              <a:off x="9085674" y="3171595"/>
              <a:ext cx="1650658" cy="291056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F27CF578-D3C1-D9E5-45E1-E83A5BDA91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5881" y="2880902"/>
              <a:ext cx="1650658" cy="291056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96C0ED37-6F41-80A8-DFE6-835179476F81}"/>
                    </a:ext>
                  </a:extLst>
                </p:cNvPr>
                <p:cNvSpPr txBox="1"/>
                <p:nvPr/>
              </p:nvSpPr>
              <p:spPr>
                <a:xfrm>
                  <a:off x="10593017" y="3264925"/>
                  <a:ext cx="600327" cy="3684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CN" sz="1600" b="1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</m:acc>
                      </m:oMath>
                    </m:oMathPara>
                  </a14:m>
                  <a:endParaRPr lang="zh-CN" altLang="en-US" sz="16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96C0ED37-6F41-80A8-DFE6-835179476F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3017" y="3264925"/>
                  <a:ext cx="600327" cy="3684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E3DFBCDB-CD69-219A-8F24-4182FEB1DB0E}"/>
              </a:ext>
            </a:extLst>
          </p:cNvPr>
          <p:cNvGrpSpPr/>
          <p:nvPr/>
        </p:nvGrpSpPr>
        <p:grpSpPr>
          <a:xfrm>
            <a:off x="8255028" y="2043313"/>
            <a:ext cx="425105" cy="663158"/>
            <a:chOff x="8895049" y="3594415"/>
            <a:chExt cx="286959" cy="447652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D072EE0B-012A-B88F-928A-5231EBA00EB0}"/>
                </a:ext>
              </a:extLst>
            </p:cNvPr>
            <p:cNvSpPr/>
            <p:nvPr/>
          </p:nvSpPr>
          <p:spPr>
            <a:xfrm>
              <a:off x="8918644" y="3594415"/>
              <a:ext cx="240755" cy="24075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rgbClr val="FF0000"/>
                  </a:solidFill>
                </a:rPr>
                <a:t>+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A3A1DE07-EDB1-3858-FF36-4E361BCB6ABC}"/>
                    </a:ext>
                  </a:extLst>
                </p:cNvPr>
                <p:cNvSpPr txBox="1"/>
                <p:nvPr/>
              </p:nvSpPr>
              <p:spPr>
                <a:xfrm>
                  <a:off x="8895049" y="3855084"/>
                  <a:ext cx="286959" cy="186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zh-CN" altLang="en-US" sz="1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A3A1DE07-EDB1-3858-FF36-4E361BCB6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95049" y="3855084"/>
                  <a:ext cx="286959" cy="18698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58702196-540B-A6DA-FA9F-D0F6724FF49D}"/>
                  </a:ext>
                </a:extLst>
              </p:cNvPr>
              <p:cNvSpPr txBox="1"/>
              <p:nvPr/>
            </p:nvSpPr>
            <p:spPr>
              <a:xfrm>
                <a:off x="10595088" y="2800336"/>
                <a:ext cx="102054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58702196-540B-A6DA-FA9F-D0F6724FF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5088" y="2800336"/>
                <a:ext cx="1020548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文本框 57">
            <a:extLst>
              <a:ext uri="{FF2B5EF4-FFF2-40B4-BE49-F238E27FC236}">
                <a16:creationId xmlns:a16="http://schemas.microsoft.com/office/drawing/2014/main" id="{3B132BCA-2FA1-3404-9942-F741458CE15C}"/>
              </a:ext>
            </a:extLst>
          </p:cNvPr>
          <p:cNvSpPr txBox="1"/>
          <p:nvPr/>
        </p:nvSpPr>
        <p:spPr>
          <a:xfrm>
            <a:off x="5123577" y="779455"/>
            <a:ext cx="1454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电势叠加原理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2B959B7-2C46-57BC-0CE1-B25A13A14A2F}"/>
              </a:ext>
            </a:extLst>
          </p:cNvPr>
          <p:cNvGrpSpPr/>
          <p:nvPr/>
        </p:nvGrpSpPr>
        <p:grpSpPr>
          <a:xfrm>
            <a:off x="8655615" y="2235480"/>
            <a:ext cx="946664" cy="330962"/>
            <a:chOff x="8655615" y="2235480"/>
            <a:chExt cx="946664" cy="3309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13592476-43A6-4D5D-0ADC-1427A1585A2B}"/>
                    </a:ext>
                  </a:extLst>
                </p:cNvPr>
                <p:cNvSpPr txBox="1"/>
                <p:nvPr/>
              </p:nvSpPr>
              <p:spPr>
                <a:xfrm>
                  <a:off x="8955629" y="2258665"/>
                  <a:ext cx="357289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zh-CN" alt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13592476-43A6-4D5D-0ADC-1427A1585A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5629" y="2258665"/>
                  <a:ext cx="357289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左大括号 5">
              <a:extLst>
                <a:ext uri="{FF2B5EF4-FFF2-40B4-BE49-F238E27FC236}">
                  <a16:creationId xmlns:a16="http://schemas.microsoft.com/office/drawing/2014/main" id="{B7676AD8-A5B0-0EEF-8EFE-99D7B271F3E8}"/>
                </a:ext>
              </a:extLst>
            </p:cNvPr>
            <p:cNvSpPr/>
            <p:nvPr/>
          </p:nvSpPr>
          <p:spPr>
            <a:xfrm rot="16200000">
              <a:off x="9086948" y="1804147"/>
              <a:ext cx="83998" cy="946664"/>
            </a:xfrm>
            <a:prstGeom prst="leftBrace">
              <a:avLst>
                <a:gd name="adj1" fmla="val 74930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31EBEA45-7C56-2A55-FA61-15B0411026E6}"/>
              </a:ext>
            </a:extLst>
          </p:cNvPr>
          <p:cNvGrpSpPr/>
          <p:nvPr/>
        </p:nvGrpSpPr>
        <p:grpSpPr>
          <a:xfrm>
            <a:off x="8612718" y="1722393"/>
            <a:ext cx="1299492" cy="992868"/>
            <a:chOff x="8612718" y="1722393"/>
            <a:chExt cx="1299492" cy="992868"/>
          </a:xfrm>
        </p:grpSpPr>
        <p:sp>
          <p:nvSpPr>
            <p:cNvPr id="42" name="弧形 41">
              <a:extLst>
                <a:ext uri="{FF2B5EF4-FFF2-40B4-BE49-F238E27FC236}">
                  <a16:creationId xmlns:a16="http://schemas.microsoft.com/office/drawing/2014/main" id="{5441E680-F6E8-4E4B-813B-FD2D2FFBAD18}"/>
                </a:ext>
              </a:extLst>
            </p:cNvPr>
            <p:cNvSpPr/>
            <p:nvPr/>
          </p:nvSpPr>
          <p:spPr>
            <a:xfrm rot="2700000">
              <a:off x="8612718" y="1722393"/>
              <a:ext cx="992868" cy="992868"/>
            </a:xfrm>
            <a:prstGeom prst="arc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0351CD28-DF91-9B8E-7036-3CC0FE6F1D97}"/>
                </a:ext>
              </a:extLst>
            </p:cNvPr>
            <p:cNvGrpSpPr/>
            <p:nvPr/>
          </p:nvGrpSpPr>
          <p:grpSpPr>
            <a:xfrm>
              <a:off x="9554921" y="1974588"/>
              <a:ext cx="357289" cy="278958"/>
              <a:chOff x="9630318" y="2997563"/>
              <a:chExt cx="241181" cy="188305"/>
            </a:xfrm>
          </p:grpSpPr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B59DE9CC-0310-F46C-5A98-07C3D265ABA1}"/>
                  </a:ext>
                </a:extLst>
              </p:cNvPr>
              <p:cNvSpPr/>
              <p:nvPr/>
            </p:nvSpPr>
            <p:spPr>
              <a:xfrm>
                <a:off x="9646336" y="3149868"/>
                <a:ext cx="36000" cy="36000"/>
              </a:xfrm>
              <a:prstGeom prst="ellipse">
                <a:avLst/>
              </a:prstGeom>
              <a:solidFill>
                <a:schemeClr val="bg2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文本框 89">
                    <a:extLst>
                      <a:ext uri="{FF2B5EF4-FFF2-40B4-BE49-F238E27FC236}">
                        <a16:creationId xmlns:a16="http://schemas.microsoft.com/office/drawing/2014/main" id="{42E34390-B0BD-7BBF-9909-AF911A640F98}"/>
                      </a:ext>
                    </a:extLst>
                  </p:cNvPr>
                  <p:cNvSpPr txBox="1"/>
                  <p:nvPr/>
                </p:nvSpPr>
                <p:spPr>
                  <a:xfrm>
                    <a:off x="9630318" y="2997563"/>
                    <a:ext cx="241181" cy="18698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oMath>
                      </m:oMathPara>
                    </a14:m>
                    <a:endParaRPr lang="zh-CN" altLang="en-US" sz="12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文本框 89">
                    <a:extLst>
                      <a:ext uri="{FF2B5EF4-FFF2-40B4-BE49-F238E27FC236}">
                        <a16:creationId xmlns:a16="http://schemas.microsoft.com/office/drawing/2014/main" id="{42E34390-B0BD-7BBF-9909-AF911A640F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30318" y="2997563"/>
                    <a:ext cx="241181" cy="18698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49BCC3D4-573B-9DE1-CB84-416E5D9CC3DC}"/>
                  </a:ext>
                </a:extLst>
              </p:cNvPr>
              <p:cNvSpPr txBox="1"/>
              <p:nvPr/>
            </p:nvSpPr>
            <p:spPr>
              <a:xfrm>
                <a:off x="8887857" y="2699481"/>
                <a:ext cx="1334127" cy="5336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altLang="zh-CN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π</m:t>
                          </m:r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fPr>
                        <m:num>
                          <m:r>
                            <a:rPr lang="zh-CN" alt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𝑞</m:t>
                          </m:r>
                        </m:num>
                        <m:den>
                          <m:r>
                            <a:rPr lang="en-US" altLang="zh-CN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zh-CN" alt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49BCC3D4-573B-9DE1-CB84-416E5D9CC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7857" y="2699481"/>
                <a:ext cx="1334127" cy="5336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文本框 64">
            <a:extLst>
              <a:ext uri="{FF2B5EF4-FFF2-40B4-BE49-F238E27FC236}">
                <a16:creationId xmlns:a16="http://schemas.microsoft.com/office/drawing/2014/main" id="{D0288C95-76EE-3318-9E67-FDD6B234B6A0}"/>
              </a:ext>
            </a:extLst>
          </p:cNvPr>
          <p:cNvSpPr txBox="1"/>
          <p:nvPr/>
        </p:nvSpPr>
        <p:spPr>
          <a:xfrm>
            <a:off x="507459" y="2218020"/>
            <a:ext cx="7168716" cy="1219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电势叠加原理：</a:t>
            </a:r>
            <a:endParaRPr lang="en-US" altLang="zh-CN" sz="1600" b="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在电势零点一致的情况下，点电荷系在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P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点所产生的电势，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等于各点电荷单独存在时 所产生电势的 代数和。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F9A90617-980F-35CA-DE16-8FEE6374A500}"/>
              </a:ext>
            </a:extLst>
          </p:cNvPr>
          <p:cNvSpPr/>
          <p:nvPr/>
        </p:nvSpPr>
        <p:spPr>
          <a:xfrm>
            <a:off x="576364" y="3754192"/>
            <a:ext cx="11039272" cy="1783723"/>
          </a:xfrm>
          <a:prstGeom prst="roundRect">
            <a:avLst/>
          </a:prstGeom>
          <a:ln w="12700">
            <a:prstDash val="dash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31856FA7-E203-6850-C69B-2128C9200BF6}"/>
                  </a:ext>
                </a:extLst>
              </p:cNvPr>
              <p:cNvSpPr txBox="1"/>
              <p:nvPr/>
            </p:nvSpPr>
            <p:spPr>
              <a:xfrm>
                <a:off x="940937" y="3997863"/>
                <a:ext cx="10310125" cy="1276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求 带电体 的 电势及其分布：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①带电体的电场强度 容易求出且易于积分，选定合适的电势零点后，直接使用定义式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𝜑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  <m:e>
                        <m:acc>
                          <m:accPr>
                            <m:chr m:val="⃗"/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</m:acc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</m:e>
                    </m:nary>
                  </m:oMath>
                </a14:m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②带电体的电场强度 不易求出或不易积分，选定合适的电势零点后，使用微积分的方法，利用叠加原理计算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31856FA7-E203-6850-C69B-2128C9200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937" y="3997863"/>
                <a:ext cx="10310125" cy="1276824"/>
              </a:xfrm>
              <a:prstGeom prst="rect">
                <a:avLst/>
              </a:prstGeom>
              <a:blipFill>
                <a:blip r:embed="rId12"/>
                <a:stretch>
                  <a:fillRect l="-296" b="-26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57471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6" grpId="0"/>
      <p:bldP spid="63" grpId="0"/>
      <p:bldP spid="65" grpId="0"/>
      <p:bldP spid="17" grpId="0" animBg="1"/>
      <p:bldP spid="7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85DE3FEC-0E30-0228-DFDA-41C5CCB951A9}"/>
              </a:ext>
            </a:extLst>
          </p:cNvPr>
          <p:cNvGrpSpPr/>
          <p:nvPr/>
        </p:nvGrpSpPr>
        <p:grpSpPr>
          <a:xfrm>
            <a:off x="6326404" y="1623442"/>
            <a:ext cx="5416056" cy="3770943"/>
            <a:chOff x="6812965" y="1617426"/>
            <a:chExt cx="5416056" cy="3770943"/>
          </a:xfrm>
        </p:grpSpPr>
        <p:cxnSp>
          <p:nvCxnSpPr>
            <p:cNvPr id="3" name="直接箭头连接符 2">
              <a:extLst>
                <a:ext uri="{FF2B5EF4-FFF2-40B4-BE49-F238E27FC236}">
                  <a16:creationId xmlns:a16="http://schemas.microsoft.com/office/drawing/2014/main" id="{1DC5A7E2-FEF6-F541-62A7-85C93F4ED0C9}"/>
                </a:ext>
              </a:extLst>
            </p:cNvPr>
            <p:cNvCxnSpPr>
              <a:cxnSpLocks/>
            </p:cNvCxnSpPr>
            <p:nvPr/>
          </p:nvCxnSpPr>
          <p:spPr>
            <a:xfrm>
              <a:off x="6812965" y="3756162"/>
              <a:ext cx="5123474" cy="0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FAA5E747-A929-AA95-2094-AEAE68EBDA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0606" y="1655962"/>
              <a:ext cx="0" cy="3732407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30B4F5E2-1004-A6EA-E890-C71FCEAF93B6}"/>
                    </a:ext>
                  </a:extLst>
                </p:cNvPr>
                <p:cNvSpPr txBox="1"/>
                <p:nvPr/>
              </p:nvSpPr>
              <p:spPr>
                <a:xfrm>
                  <a:off x="11651083" y="3818812"/>
                  <a:ext cx="577938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1600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30B4F5E2-1004-A6EA-E890-C71FCEAF93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1083" y="3818812"/>
                  <a:ext cx="577938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AA17E597-B9FE-C3F0-EE4A-4B213AB09D00}"/>
                    </a:ext>
                  </a:extLst>
                </p:cNvPr>
                <p:cNvSpPr txBox="1"/>
                <p:nvPr/>
              </p:nvSpPr>
              <p:spPr>
                <a:xfrm>
                  <a:off x="9351940" y="1617426"/>
                  <a:ext cx="577938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1600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AA17E597-B9FE-C3F0-EE4A-4B213AB09D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1940" y="1617426"/>
                  <a:ext cx="577938" cy="338554"/>
                </a:xfrm>
                <a:prstGeom prst="rect">
                  <a:avLst/>
                </a:prstGeom>
                <a:blipFill>
                  <a:blip r:embed="rId6"/>
                  <a:stretch>
                    <a:fillRect b="-3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90A28426-8DE3-352D-2047-773133E5DB7D}"/>
                    </a:ext>
                  </a:extLst>
                </p:cNvPr>
                <p:cNvSpPr txBox="1"/>
                <p:nvPr/>
              </p:nvSpPr>
              <p:spPr>
                <a:xfrm>
                  <a:off x="9025030" y="3760749"/>
                  <a:ext cx="577938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600" b="0" i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oMath>
                    </m:oMathPara>
                  </a14:m>
                  <a:endParaRPr lang="zh-CN" altLang="en-US" sz="1600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90A28426-8DE3-352D-2047-773133E5DB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5030" y="3760749"/>
                  <a:ext cx="577938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732850A-BD11-16D1-FADB-ABB77706F109}"/>
              </a:ext>
            </a:extLst>
          </p:cNvPr>
          <p:cNvGrpSpPr/>
          <p:nvPr/>
        </p:nvGrpSpPr>
        <p:grpSpPr>
          <a:xfrm>
            <a:off x="7221219" y="3216197"/>
            <a:ext cx="1758619" cy="545979"/>
            <a:chOff x="7221219" y="3216197"/>
            <a:chExt cx="1758619" cy="545979"/>
          </a:xfrm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E95014B1-F59C-AB03-D643-08CCBF0239F9}"/>
                </a:ext>
              </a:extLst>
            </p:cNvPr>
            <p:cNvGrpSpPr/>
            <p:nvPr/>
          </p:nvGrpSpPr>
          <p:grpSpPr>
            <a:xfrm>
              <a:off x="7221219" y="3216197"/>
              <a:ext cx="1758619" cy="545979"/>
              <a:chOff x="7070899" y="3063797"/>
              <a:chExt cx="1758619" cy="545979"/>
            </a:xfrm>
          </p:grpSpPr>
          <p:cxnSp>
            <p:nvCxnSpPr>
              <p:cNvPr id="71" name="直接箭头连接符 70">
                <a:extLst>
                  <a:ext uri="{FF2B5EF4-FFF2-40B4-BE49-F238E27FC236}">
                    <a16:creationId xmlns:a16="http://schemas.microsoft.com/office/drawing/2014/main" id="{01BC6405-A8C8-2846-7166-1A68363538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70899" y="3609776"/>
                <a:ext cx="1758619" cy="0"/>
              </a:xfrm>
              <a:prstGeom prst="straightConnector1">
                <a:avLst/>
              </a:prstGeom>
              <a:ln>
                <a:prstDash val="sysDash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id="{C9CF963A-532B-CD9B-EFD1-9A720DE58345}"/>
                      </a:ext>
                    </a:extLst>
                  </p:cNvPr>
                  <p:cNvSpPr txBox="1"/>
                  <p:nvPr/>
                </p:nvSpPr>
                <p:spPr>
                  <a:xfrm>
                    <a:off x="7719745" y="3063797"/>
                    <a:ext cx="51593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i="1" smtClean="0">
                              <a:solidFill>
                                <a:srgbClr val="EC694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zh-CN" altLang="en-US" sz="1600" dirty="0">
                      <a:solidFill>
                        <a:srgbClr val="EC694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id="{C9CF963A-532B-CD9B-EFD1-9A720DE583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19745" y="3063797"/>
                    <a:ext cx="515930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8" name="左大括号 17">
              <a:extLst>
                <a:ext uri="{FF2B5EF4-FFF2-40B4-BE49-F238E27FC236}">
                  <a16:creationId xmlns:a16="http://schemas.microsoft.com/office/drawing/2014/main" id="{C9F5249A-2786-A3B3-3580-C4074EBF8EF4}"/>
                </a:ext>
              </a:extLst>
            </p:cNvPr>
            <p:cNvSpPr/>
            <p:nvPr/>
          </p:nvSpPr>
          <p:spPr>
            <a:xfrm rot="5400000">
              <a:off x="7983720" y="2761426"/>
              <a:ext cx="261608" cy="1719037"/>
            </a:xfrm>
            <a:prstGeom prst="leftBrace">
              <a:avLst>
                <a:gd name="adj1" fmla="val 91018"/>
                <a:gd name="adj2" fmla="val 50000"/>
              </a:avLst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CF9B2345-8E26-EEBF-AE48-C81B6E049A53}"/>
              </a:ext>
            </a:extLst>
          </p:cNvPr>
          <p:cNvGrpSpPr/>
          <p:nvPr/>
        </p:nvGrpSpPr>
        <p:grpSpPr>
          <a:xfrm>
            <a:off x="8569473" y="2816416"/>
            <a:ext cx="515930" cy="945760"/>
            <a:chOff x="8571553" y="2816416"/>
            <a:chExt cx="515930" cy="945760"/>
          </a:xfrm>
        </p:grpSpPr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5EBC732F-0D9B-50A8-108B-7403DC9035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74044" y="2816416"/>
              <a:ext cx="0" cy="945760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F0DF0D41-77BE-5CF9-6F02-98F30069E57F}"/>
                    </a:ext>
                  </a:extLst>
                </p:cNvPr>
                <p:cNvSpPr txBox="1"/>
                <p:nvPr/>
              </p:nvSpPr>
              <p:spPr>
                <a:xfrm>
                  <a:off x="8571553" y="3095822"/>
                  <a:ext cx="51593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i="1" smtClean="0">
                            <a:solidFill>
                              <a:srgbClr val="EC694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zh-CN" altLang="en-US" sz="1600" dirty="0">
                    <a:solidFill>
                      <a:srgbClr val="EC694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F0DF0D41-77BE-5CF9-6F02-98F30069E5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1553" y="3095822"/>
                  <a:ext cx="515930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F628FC8-6D2E-B2AA-8114-67F40B088709}"/>
              </a:ext>
            </a:extLst>
          </p:cNvPr>
          <p:cNvGrpSpPr/>
          <p:nvPr/>
        </p:nvGrpSpPr>
        <p:grpSpPr>
          <a:xfrm>
            <a:off x="8974044" y="2999132"/>
            <a:ext cx="696234" cy="763044"/>
            <a:chOff x="8974044" y="2999132"/>
            <a:chExt cx="696234" cy="763044"/>
          </a:xfrm>
        </p:grpSpPr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12FFF3A9-A449-4B82-7ACE-5B3FF5630D74}"/>
                </a:ext>
              </a:extLst>
            </p:cNvPr>
            <p:cNvCxnSpPr>
              <a:cxnSpLocks/>
              <a:endCxn id="78" idx="3"/>
            </p:cNvCxnSpPr>
            <p:nvPr/>
          </p:nvCxnSpPr>
          <p:spPr>
            <a:xfrm flipV="1">
              <a:off x="8974044" y="2999132"/>
              <a:ext cx="526286" cy="763044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9B9BA7DF-3E78-4D1E-99D2-BA7CA0FAB5A5}"/>
                    </a:ext>
                  </a:extLst>
                </p:cNvPr>
                <p:cNvSpPr txBox="1"/>
                <p:nvPr/>
              </p:nvSpPr>
              <p:spPr>
                <a:xfrm>
                  <a:off x="9154348" y="3256638"/>
                  <a:ext cx="51593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i="1" smtClean="0">
                            <a:solidFill>
                              <a:srgbClr val="EC694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zh-CN" altLang="en-US" sz="1600" dirty="0">
                    <a:solidFill>
                      <a:srgbClr val="EC6941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9B9BA7DF-3E78-4D1E-99D2-BA7CA0FAB5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4348" y="3256638"/>
                  <a:ext cx="515930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1" name="矩形 100">
            <a:extLst>
              <a:ext uri="{FF2B5EF4-FFF2-40B4-BE49-F238E27FC236}">
                <a16:creationId xmlns:a16="http://schemas.microsoft.com/office/drawing/2014/main" id="{BE04240A-D226-16CB-C74C-10D22CB797AE}"/>
              </a:ext>
            </a:extLst>
          </p:cNvPr>
          <p:cNvSpPr/>
          <p:nvPr/>
        </p:nvSpPr>
        <p:spPr>
          <a:xfrm>
            <a:off x="9928831" y="1661978"/>
            <a:ext cx="1616313" cy="7642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36E602B8-FB33-CACB-0F4E-BD5E2F043121}"/>
              </a:ext>
            </a:extLst>
          </p:cNvPr>
          <p:cNvSpPr txBox="1"/>
          <p:nvPr/>
        </p:nvSpPr>
        <p:spPr>
          <a:xfrm>
            <a:off x="5158212" y="775742"/>
            <a:ext cx="1235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电偶极子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BC86EE1-BBEB-B435-68B1-C2F810D80C1F}"/>
              </a:ext>
            </a:extLst>
          </p:cNvPr>
          <p:cNvSpPr txBox="1"/>
          <p:nvPr/>
        </p:nvSpPr>
        <p:spPr>
          <a:xfrm>
            <a:off x="507460" y="1425186"/>
            <a:ext cx="4781047" cy="773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电偶极子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：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0" dirty="0">
                <a:latin typeface="仿宋" panose="02010609060101010101" pitchFamily="49" charset="-122"/>
                <a:ea typeface="仿宋" panose="02010609060101010101" pitchFamily="49" charset="-122"/>
              </a:rPr>
              <a:t>两个 等量异种点电荷 组成的带电系统。</a:t>
            </a:r>
            <a:endParaRPr lang="en-US" altLang="zh-CN" sz="1600" b="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AAE573ED-CA64-C99C-B4FA-5AE4086CCCC3}"/>
              </a:ext>
            </a:extLst>
          </p:cNvPr>
          <p:cNvCxnSpPr>
            <a:cxnSpLocks/>
            <a:stCxn id="49" idx="2"/>
            <a:endCxn id="48" idx="6"/>
          </p:cNvCxnSpPr>
          <p:nvPr/>
        </p:nvCxnSpPr>
        <p:spPr>
          <a:xfrm flipH="1">
            <a:off x="8111383" y="3762177"/>
            <a:ext cx="1725322" cy="1"/>
          </a:xfrm>
          <a:prstGeom prst="straightConnector1">
            <a:avLst/>
          </a:prstGeom>
          <a:ln w="28575" cmpd="sng">
            <a:gradFill>
              <a:gsLst>
                <a:gs pos="0">
                  <a:srgbClr val="FF0000"/>
                </a:gs>
                <a:gs pos="100000">
                  <a:srgbClr val="00A0E9"/>
                </a:gs>
              </a:gsLst>
              <a:lin ang="10800000" scaled="0"/>
            </a:gra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692007DB-18B0-E651-75EB-9F7C983C5295}"/>
              </a:ext>
            </a:extLst>
          </p:cNvPr>
          <p:cNvGrpSpPr/>
          <p:nvPr/>
        </p:nvGrpSpPr>
        <p:grpSpPr>
          <a:xfrm>
            <a:off x="7596860" y="3641800"/>
            <a:ext cx="514523" cy="371559"/>
            <a:chOff x="8083421" y="3635784"/>
            <a:chExt cx="514523" cy="371559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F53523DD-947A-C878-0BF9-6A11248FD459}"/>
                </a:ext>
              </a:extLst>
            </p:cNvPr>
            <p:cNvSpPr/>
            <p:nvPr/>
          </p:nvSpPr>
          <p:spPr>
            <a:xfrm>
              <a:off x="8357189" y="3635784"/>
              <a:ext cx="240755" cy="24075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</a:rPr>
                <a:t>+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D78234A1-4855-3652-302A-481EB9C9BAB3}"/>
                    </a:ext>
                  </a:extLst>
                </p:cNvPr>
                <p:cNvSpPr txBox="1"/>
                <p:nvPr/>
              </p:nvSpPr>
              <p:spPr>
                <a:xfrm>
                  <a:off x="8083421" y="3745733"/>
                  <a:ext cx="423267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zh-CN" altLang="en-US" sz="11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D78234A1-4855-3652-302A-481EB9C9BA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3421" y="3745733"/>
                  <a:ext cx="423267" cy="2616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C34BA02E-0A0D-6288-88A0-1F3BB32FDFB4}"/>
              </a:ext>
            </a:extLst>
          </p:cNvPr>
          <p:cNvGrpSpPr/>
          <p:nvPr/>
        </p:nvGrpSpPr>
        <p:grpSpPr>
          <a:xfrm>
            <a:off x="9836705" y="3641799"/>
            <a:ext cx="515393" cy="371560"/>
            <a:chOff x="10323266" y="3635783"/>
            <a:chExt cx="515393" cy="371560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EADA20DC-3634-693F-5C0D-94B5216CF1AF}"/>
                </a:ext>
              </a:extLst>
            </p:cNvPr>
            <p:cNvSpPr/>
            <p:nvPr/>
          </p:nvSpPr>
          <p:spPr>
            <a:xfrm>
              <a:off x="10323266" y="3635783"/>
              <a:ext cx="240755" cy="240755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A0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rgbClr val="00A0E9"/>
                  </a:solidFill>
                </a:rPr>
                <a:t>－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3B4FABEA-1BC0-707A-462F-D5367D6AAE0C}"/>
                    </a:ext>
                  </a:extLst>
                </p:cNvPr>
                <p:cNvSpPr txBox="1"/>
                <p:nvPr/>
              </p:nvSpPr>
              <p:spPr>
                <a:xfrm>
                  <a:off x="10415392" y="3745733"/>
                  <a:ext cx="423267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100" b="0" i="1" smtClean="0">
                            <a:solidFill>
                              <a:srgbClr val="00A0E9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zh-CN" altLang="en-US" sz="1100" dirty="0">
                    <a:solidFill>
                      <a:srgbClr val="00A0E9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3B4FABEA-1BC0-707A-462F-D5367D6AAE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15392" y="3745733"/>
                  <a:ext cx="423267" cy="2616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3" name="文本框 72">
            <a:extLst>
              <a:ext uri="{FF2B5EF4-FFF2-40B4-BE49-F238E27FC236}">
                <a16:creationId xmlns:a16="http://schemas.microsoft.com/office/drawing/2014/main" id="{24E5AC3F-88D9-CEBB-664D-52C70547C284}"/>
              </a:ext>
            </a:extLst>
          </p:cNvPr>
          <p:cNvSpPr txBox="1"/>
          <p:nvPr/>
        </p:nvSpPr>
        <p:spPr>
          <a:xfrm>
            <a:off x="507458" y="2322533"/>
            <a:ext cx="7223999" cy="773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0" dirty="0">
                <a:latin typeface="楷体" panose="02010609060101010101" pitchFamily="49" charset="-122"/>
                <a:ea typeface="楷体" panose="02010609060101010101" pitchFamily="49" charset="-122"/>
              </a:rPr>
              <a:t>以 两电荷连线 为</a:t>
            </a:r>
            <a:r>
              <a:rPr lang="en-US" altLang="zh-CN" sz="1600" b="0" dirty="0">
                <a:latin typeface="楷体" panose="02010609060101010101" pitchFamily="49" charset="-122"/>
                <a:ea typeface="楷体" panose="02010609060101010101" pitchFamily="49" charset="-122"/>
              </a:rPr>
              <a:t>x</a:t>
            </a:r>
            <a:r>
              <a:rPr lang="zh-CN" altLang="en-US" sz="1600" b="0" dirty="0">
                <a:latin typeface="楷体" panose="02010609060101010101" pitchFamily="49" charset="-122"/>
                <a:ea typeface="楷体" panose="02010609060101010101" pitchFamily="49" charset="-122"/>
              </a:rPr>
              <a:t>轴，以 两电荷连线的中垂线 为</a:t>
            </a:r>
            <a:r>
              <a:rPr lang="en-US" altLang="zh-CN" sz="1600" b="0" dirty="0">
                <a:latin typeface="楷体" panose="02010609060101010101" pitchFamily="49" charset="-122"/>
                <a:ea typeface="楷体" panose="02010609060101010101" pitchFamily="49" charset="-122"/>
              </a:rPr>
              <a:t>y</a:t>
            </a:r>
            <a:r>
              <a:rPr lang="zh-CN" altLang="en-US" sz="1600" b="0" dirty="0">
                <a:latin typeface="楷体" panose="02010609060101010101" pitchFamily="49" charset="-122"/>
                <a:ea typeface="楷体" panose="02010609060101010101" pitchFamily="49" charset="-122"/>
              </a:rPr>
              <a:t>轴，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建立平面直角坐标系。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0" dirty="0">
                <a:latin typeface="楷体" panose="02010609060101010101" pitchFamily="49" charset="-122"/>
                <a:ea typeface="楷体" panose="02010609060101010101" pitchFamily="49" charset="-122"/>
              </a:rPr>
              <a:t>以 无穷远处 为电势零点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1600" b="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7299E6D1-61AF-66BB-A518-DC69144CA494}"/>
                  </a:ext>
                </a:extLst>
              </p:cNvPr>
              <p:cNvSpPr txBox="1"/>
              <p:nvPr/>
            </p:nvSpPr>
            <p:spPr>
              <a:xfrm>
                <a:off x="507459" y="3216197"/>
                <a:ext cx="5588540" cy="1125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b="0" u="sng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任一点</a:t>
                </a:r>
                <a:r>
                  <a:rPr lang="en-US" altLang="zh-CN" sz="1600" b="0" u="sng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P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的电势分布：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𝜑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4</m:t>
                          </m:r>
                          <m:r>
                            <a:rPr lang="zh-CN" altLang="en-US" sz="1600" b="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1600" b="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zh-CN" altLang="en-US" sz="1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altLang="zh-CN" sz="1600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en-US" altLang="zh-CN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𝑟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²</m:t>
                          </m:r>
                        </m:den>
                      </m:f>
                      <m:r>
                        <a:rPr lang="zh-CN" altLang="en-US" sz="1600" i="1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，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其中</m:t>
                      </m:r>
                      <m:acc>
                        <m:accPr>
                          <m:chr m:val="⃗"/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zh-CN" altLang="en-US" sz="1600" i="1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为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 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坐标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原点至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𝑃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点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 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的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 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位矢</m:t>
                      </m:r>
                    </m:oMath>
                  </m:oMathPara>
                </a14:m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7299E6D1-61AF-66BB-A518-DC69144CA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9" y="3216197"/>
                <a:ext cx="5588540" cy="1125180"/>
              </a:xfrm>
              <a:prstGeom prst="rect">
                <a:avLst/>
              </a:prstGeom>
              <a:blipFill>
                <a:blip r:embed="rId13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477D0165-9391-5823-D4B0-AB1546276C17}"/>
                  </a:ext>
                </a:extLst>
              </p:cNvPr>
              <p:cNvSpPr txBox="1"/>
              <p:nvPr/>
            </p:nvSpPr>
            <p:spPr>
              <a:xfrm>
                <a:off x="507458" y="4403088"/>
                <a:ext cx="6061427" cy="9912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·</a:t>
                </a:r>
                <a:r>
                  <a:rPr lang="zh-CN" altLang="en-US" sz="16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中垂线（</a:t>
                </a:r>
                <a:r>
                  <a:rPr lang="en-US" altLang="zh-CN" sz="16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y</a:t>
                </a:r>
                <a:r>
                  <a:rPr lang="zh-CN" altLang="en-US" sz="16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轴）上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𝜑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0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；（</a:t>
                </a:r>
                <a:r>
                  <a:rPr lang="zh-CN" altLang="en-US" sz="1600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</m:e>
                    </m:acc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acc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</a:t>
                </a:r>
                <a:r>
                  <a:rPr lang="zh-CN" altLang="en-US" sz="1600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</m:e>
                    </m:acc>
                    <m:r>
                      <a:rPr lang="en-US" altLang="zh-CN" sz="16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acc>
                    <m:r>
                      <a:rPr lang="en-US" altLang="zh-CN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）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·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轴线（</a:t>
                </a:r>
                <a:r>
                  <a:rPr lang="en-US" altLang="zh-CN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x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轴）上，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𝜑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±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4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𝜋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fPr>
                      <m:num>
                        <m:r>
                          <a:rPr lang="zh-CN" altLang="en-US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𝑞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𝑙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𝑟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²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；（</a:t>
                </a:r>
                <a:r>
                  <a:rPr lang="zh-CN" altLang="en-US" sz="1600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</m:e>
                    </m:acc>
                    <m:r>
                      <a:rPr lang="zh-CN" altLang="en-US" sz="1600" b="1" i="1">
                        <a:latin typeface="Cambria Math" panose="02040503050406030204" pitchFamily="18" charset="0"/>
                      </a:rPr>
                      <m:t>∥</m:t>
                    </m:r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acc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</a:t>
                </a:r>
                <a:r>
                  <a:rPr lang="zh-CN" altLang="en-US" sz="1600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</m:e>
                    </m:acc>
                    <m:r>
                      <a:rPr lang="en-US" altLang="zh-CN" sz="16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acc>
                    <m:r>
                      <a:rPr lang="en-US" altLang="zh-CN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±</m:t>
                    </m:r>
                    <m:r>
                      <a:rPr lang="zh-CN" alt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𝑙𝑟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）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477D0165-9391-5823-D4B0-AB1546276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" y="4403088"/>
                <a:ext cx="6061427" cy="991297"/>
              </a:xfrm>
              <a:prstGeom prst="rect">
                <a:avLst/>
              </a:prstGeom>
              <a:blipFill>
                <a:blip r:embed="rId14"/>
                <a:stretch>
                  <a:fillRect l="-5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组合 76">
            <a:extLst>
              <a:ext uri="{FF2B5EF4-FFF2-40B4-BE49-F238E27FC236}">
                <a16:creationId xmlns:a16="http://schemas.microsoft.com/office/drawing/2014/main" id="{2350EFD5-6F53-124D-8B34-E35BF355F20C}"/>
              </a:ext>
            </a:extLst>
          </p:cNvPr>
          <p:cNvGrpSpPr/>
          <p:nvPr/>
        </p:nvGrpSpPr>
        <p:grpSpPr>
          <a:xfrm>
            <a:off x="9226480" y="2647139"/>
            <a:ext cx="357791" cy="361112"/>
            <a:chOff x="10406528" y="4383811"/>
            <a:chExt cx="357791" cy="361112"/>
          </a:xfrm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F94E74B3-801D-3811-EBB0-C875AD69A312}"/>
                </a:ext>
              </a:extLst>
            </p:cNvPr>
            <p:cNvSpPr/>
            <p:nvPr/>
          </p:nvSpPr>
          <p:spPr>
            <a:xfrm>
              <a:off x="10671259" y="4682654"/>
              <a:ext cx="62269" cy="622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20E2FAC4-A2D6-A20E-8F00-66EBC1F9088F}"/>
                    </a:ext>
                  </a:extLst>
                </p:cNvPr>
                <p:cNvSpPr txBox="1"/>
                <p:nvPr/>
              </p:nvSpPr>
              <p:spPr>
                <a:xfrm>
                  <a:off x="10406528" y="4383811"/>
                  <a:ext cx="35779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20E2FAC4-A2D6-A20E-8F00-66EBC1F908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6528" y="4383811"/>
                  <a:ext cx="357791" cy="33855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7F055973-64CA-6E34-98E3-0CBFE5DE1306}"/>
                  </a:ext>
                </a:extLst>
              </p:cNvPr>
              <p:cNvSpPr txBox="1"/>
              <p:nvPr/>
            </p:nvSpPr>
            <p:spPr>
              <a:xfrm>
                <a:off x="10032756" y="1733572"/>
                <a:ext cx="1582880" cy="621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rgbClr val="7030A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偶极矩：</a:t>
                </a:r>
                <a:endParaRPr lang="en-US" altLang="zh-CN" sz="1600" dirty="0">
                  <a:solidFill>
                    <a:srgbClr val="7030A0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16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</m:e>
                      </m:acc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1600" b="0" i="1" smtClean="0">
                          <a:latin typeface="Cambria Math" panose="02040503050406030204" pitchFamily="18" charset="0"/>
                        </a:rPr>
                        <m:t>𝑞</m:t>
                      </m:r>
                      <m:acc>
                        <m:accPr>
                          <m:chr m:val="⃗"/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</m:acc>
                    </m:oMath>
                  </m:oMathPara>
                </a14:m>
                <a:endParaRPr lang="zh-CN" altLang="en-US" sz="1600" b="1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7F055973-64CA-6E34-98E3-0CBFE5DE1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2756" y="1733572"/>
                <a:ext cx="1582880" cy="621452"/>
              </a:xfrm>
              <a:prstGeom prst="rect">
                <a:avLst/>
              </a:prstGeom>
              <a:blipFill>
                <a:blip r:embed="rId16"/>
                <a:stretch>
                  <a:fillRect l="-2317" t="-2941" b="-39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79863A98-3984-9777-360A-FF4E14E6112F}"/>
                  </a:ext>
                </a:extLst>
              </p:cNvPr>
              <p:cNvSpPr txBox="1"/>
              <p:nvPr/>
            </p:nvSpPr>
            <p:spPr>
              <a:xfrm>
                <a:off x="10229600" y="5025569"/>
                <a:ext cx="13860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(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79863A98-3984-9777-360A-FF4E14E61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9600" y="5025569"/>
                <a:ext cx="1386036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文本框 45">
            <a:extLst>
              <a:ext uri="{FF2B5EF4-FFF2-40B4-BE49-F238E27FC236}">
                <a16:creationId xmlns:a16="http://schemas.microsoft.com/office/drawing/2014/main" id="{7BA8190E-E09D-B8F5-47D0-077C449048FF}"/>
              </a:ext>
            </a:extLst>
          </p:cNvPr>
          <p:cNvSpPr txBox="1"/>
          <p:nvPr/>
        </p:nvSpPr>
        <p:spPr>
          <a:xfrm>
            <a:off x="507459" y="496110"/>
            <a:ext cx="4616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电势 静电场的环路定理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909502A3-DC98-DEF9-C855-0A6F12EA71C7}"/>
                  </a:ext>
                </a:extLst>
              </p:cNvPr>
              <p:cNvSpPr txBox="1"/>
              <p:nvPr/>
            </p:nvSpPr>
            <p:spPr>
              <a:xfrm>
                <a:off x="10412344" y="4616533"/>
                <a:ext cx="102054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909502A3-DC98-DEF9-C855-0A6F12EA7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344" y="4616533"/>
                <a:ext cx="1020548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86180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48148E-6 L -0.04583 -0.02269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2" y="-1134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583 -0.02269 L -0.1901 0.11342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14" y="6806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43" grpId="0"/>
      <p:bldP spid="73" grpId="0"/>
      <p:bldP spid="75" grpId="0"/>
      <p:bldP spid="76" grpId="0" uiExpand="1" build="p"/>
      <p:bldP spid="61" grpId="0"/>
      <p:bldP spid="45" grpId="0"/>
      <p:bldP spid="6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D83F36A-34D6-A859-8F3A-DA5235B470C6}"/>
                  </a:ext>
                </a:extLst>
              </p:cNvPr>
              <p:cNvSpPr txBox="1"/>
              <p:nvPr/>
            </p:nvSpPr>
            <p:spPr>
              <a:xfrm>
                <a:off x="507457" y="2009674"/>
                <a:ext cx="10169508" cy="27990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解：如图建立坐标系。以无穷远为电势零点。取细环中与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P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点距离为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s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的一微元，设其长度为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𝑑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𝑙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，带电量为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𝑑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𝑞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对于均匀带电细圆环，其线电荷密度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λ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𝑞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π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𝑅</m:t>
                        </m:r>
                      </m:den>
                    </m:f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。则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𝑑𝑞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λ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𝑑𝑙</m:t>
                    </m:r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这一微元的电势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𝑑</m:t>
                    </m:r>
                    <m:r>
                      <a:rPr lang="zh-CN" alt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𝜑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π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altLang="zh-CN" sz="16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π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λ</m:t>
                        </m:r>
                        <m: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 </m:t>
                        </m:r>
                        <m: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𝑑𝑙</m:t>
                        </m:r>
                      </m:num>
                      <m:den>
                        <m:r>
                          <a:rPr lang="en-US" altLang="zh-CN" sz="16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</a:rPr>
                          <m:t>π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𝑞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π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𝑅</m:t>
                        </m:r>
                      </m:den>
                    </m:f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𝑑𝑙</m:t>
                    </m:r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总电势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𝜑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nary>
                      <m:nary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0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π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𝑅</m:t>
                        </m:r>
                      </m:sup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𝑑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𝜑</m:t>
                        </m:r>
                      </m:e>
                    </m:nary>
                    <m:r>
                      <a:rPr lang="en-US" altLang="zh-CN" sz="16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nary>
                      <m:naryPr>
                        <m:ctrlP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0</m:t>
                        </m:r>
                      </m:sub>
                      <m:sup>
                        <m: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π</m:t>
                        </m:r>
                        <m: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𝑅</m:t>
                        </m:r>
                      </m:sup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m:rPr>
                                <m:sty m:val="p"/>
                              </m:r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π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𝑞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π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𝑅</m:t>
                            </m:r>
                          </m:den>
                        </m:f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𝑑𝑙</m:t>
                        </m:r>
                      </m:e>
                    </m:nary>
                    <m:r>
                      <a:rPr lang="en-US" altLang="zh-CN" sz="16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π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𝑞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π</m:t>
                        </m:r>
                        <m: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𝑅</m:t>
                        </m:r>
                      </m:den>
                    </m:f>
                    <m:f>
                      <m:fPr>
                        <m:ctrlP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altLang="zh-CN" sz="16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altLang="zh-CN" sz="16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altLang="zh-CN" sz="16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altLang="zh-CN" sz="1600" dirty="0">
                  <a:solidFill>
                    <a:schemeClr val="bg1">
                      <a:lumMod val="6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ea typeface="楷体" panose="02010609060101010101" pitchFamily="49" charset="-122"/>
                  </a:rPr>
                  <a:t>              即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𝜑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</a:rPr>
                          <m:t>π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。或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𝜑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</a:rPr>
                          <m:t>π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²</m:t>
                            </m:r>
                          </m:e>
                        </m:rad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D83F36A-34D6-A859-8F3A-DA5235B47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7" y="2009674"/>
                <a:ext cx="10169508" cy="2799036"/>
              </a:xfrm>
              <a:prstGeom prst="rect">
                <a:avLst/>
              </a:prstGeom>
              <a:blipFill>
                <a:blip r:embed="rId5"/>
                <a:stretch>
                  <a:fillRect l="-3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3922876-CD42-2B32-5198-21CB33844269}"/>
              </a:ext>
            </a:extLst>
          </p:cNvPr>
          <p:cNvCxnSpPr>
            <a:cxnSpLocks/>
          </p:cNvCxnSpPr>
          <p:nvPr/>
        </p:nvCxnSpPr>
        <p:spPr>
          <a:xfrm flipV="1">
            <a:off x="7595579" y="4811184"/>
            <a:ext cx="3695838" cy="1"/>
          </a:xfrm>
          <a:prstGeom prst="line">
            <a:avLst/>
          </a:prstGeom>
          <a:ln w="28575">
            <a:solidFill>
              <a:schemeClr val="bg1">
                <a:lumMod val="65000"/>
                <a:alpha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1291B1B-44DA-4082-201D-F811A7ED045F}"/>
              </a:ext>
            </a:extLst>
          </p:cNvPr>
          <p:cNvCxnSpPr>
            <a:cxnSpLocks/>
          </p:cNvCxnSpPr>
          <p:nvPr/>
        </p:nvCxnSpPr>
        <p:spPr>
          <a:xfrm>
            <a:off x="9433045" y="4765789"/>
            <a:ext cx="0" cy="76558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圆: 空心 144">
            <a:extLst>
              <a:ext uri="{FF2B5EF4-FFF2-40B4-BE49-F238E27FC236}">
                <a16:creationId xmlns:a16="http://schemas.microsoft.com/office/drawing/2014/main" id="{3347B80D-E520-EF90-F17D-2C9C236B439C}"/>
              </a:ext>
            </a:extLst>
          </p:cNvPr>
          <p:cNvSpPr/>
          <p:nvPr/>
        </p:nvSpPr>
        <p:spPr>
          <a:xfrm>
            <a:off x="7884851" y="4489698"/>
            <a:ext cx="3095675" cy="675988"/>
          </a:xfrm>
          <a:prstGeom prst="donut">
            <a:avLst>
              <a:gd name="adj" fmla="val 6265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/>
              <p:nvPr/>
            </p:nvSpPr>
            <p:spPr>
              <a:xfrm>
                <a:off x="507458" y="1471586"/>
                <a:ext cx="8382225" cy="426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例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6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：如图，半径为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𝑅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的均匀带电细圆环，带电量为</a:t>
                </a:r>
                <a14:m>
                  <m:oMath xmlns:m="http://schemas.openxmlformats.org/officeDocument/2006/math">
                    <m:r>
                      <a:rPr lang="en-US" altLang="zh-CN" sz="1600" b="0" i="0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+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𝑞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  <a:sym typeface="Wingdings" panose="05000000000000000000" pitchFamily="2" charset="2"/>
                  </a:rPr>
                  <a:t>。求圆环轴线上任一点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  <a:sym typeface="Wingdings" panose="05000000000000000000" pitchFamily="2" charset="2"/>
                  </a:rPr>
                  <a:t>P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  <a:sym typeface="Wingdings" panose="05000000000000000000" pitchFamily="2" charset="2"/>
                  </a:rPr>
                  <a:t>的电势。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" y="1471586"/>
                <a:ext cx="8382225" cy="426463"/>
              </a:xfrm>
              <a:prstGeom prst="rect">
                <a:avLst/>
              </a:prstGeom>
              <a:blipFill>
                <a:blip r:embed="rId6"/>
                <a:stretch>
                  <a:fillRect l="-364" b="-1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FE009BB0-DE3A-D880-9E8F-D8EE9E6BE7CF}"/>
              </a:ext>
            </a:extLst>
          </p:cNvPr>
          <p:cNvGrpSpPr/>
          <p:nvPr/>
        </p:nvGrpSpPr>
        <p:grpSpPr>
          <a:xfrm>
            <a:off x="9427498" y="2715835"/>
            <a:ext cx="374566" cy="2246204"/>
            <a:chOff x="9599332" y="2715835"/>
            <a:chExt cx="374566" cy="2246204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C8BF27AC-9F61-CF9B-9F42-A9B6DD5194B0}"/>
                </a:ext>
              </a:extLst>
            </p:cNvPr>
            <p:cNvCxnSpPr>
              <a:cxnSpLocks/>
            </p:cNvCxnSpPr>
            <p:nvPr/>
          </p:nvCxnSpPr>
          <p:spPr>
            <a:xfrm>
              <a:off x="9604879" y="2905626"/>
              <a:ext cx="0" cy="187007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6A7BBC7D-884D-9675-5DA4-46F16594C095}"/>
                    </a:ext>
                  </a:extLst>
                </p:cNvPr>
                <p:cNvSpPr txBox="1"/>
                <p:nvPr/>
              </p:nvSpPr>
              <p:spPr>
                <a:xfrm>
                  <a:off x="9599332" y="4592707"/>
                  <a:ext cx="2655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6A7BBC7D-884D-9675-5DA4-46F16594C0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9332" y="4592707"/>
                  <a:ext cx="265564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255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8F8FC82F-6DCE-F17D-95C9-8EB34E02C2AE}"/>
                    </a:ext>
                  </a:extLst>
                </p:cNvPr>
                <p:cNvSpPr txBox="1"/>
                <p:nvPr/>
              </p:nvSpPr>
              <p:spPr>
                <a:xfrm>
                  <a:off x="9679718" y="2715835"/>
                  <a:ext cx="294180" cy="3458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8F8FC82F-6DCE-F17D-95C9-8EB34E02C2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9718" y="2715835"/>
                  <a:ext cx="294180" cy="3458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11C9E2E1-4756-26F3-66AC-52C25EAE8E2E}"/>
              </a:ext>
            </a:extLst>
          </p:cNvPr>
          <p:cNvCxnSpPr>
            <a:cxnSpLocks/>
            <a:stCxn id="145" idx="2"/>
          </p:cNvCxnSpPr>
          <p:nvPr/>
        </p:nvCxnSpPr>
        <p:spPr>
          <a:xfrm flipV="1">
            <a:off x="7884851" y="3779248"/>
            <a:ext cx="1545587" cy="1048444"/>
          </a:xfrm>
          <a:prstGeom prst="line">
            <a:avLst/>
          </a:prstGeom>
          <a:ln w="12700">
            <a:solidFill>
              <a:srgbClr val="EC694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12F137DE-ECAA-0BB8-1800-3F190357E5DF}"/>
              </a:ext>
            </a:extLst>
          </p:cNvPr>
          <p:cNvGrpSpPr/>
          <p:nvPr/>
        </p:nvGrpSpPr>
        <p:grpSpPr>
          <a:xfrm>
            <a:off x="9401555" y="3750469"/>
            <a:ext cx="294018" cy="369380"/>
            <a:chOff x="9573389" y="3750469"/>
            <a:chExt cx="294018" cy="3693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文本框 132">
                  <a:extLst>
                    <a:ext uri="{FF2B5EF4-FFF2-40B4-BE49-F238E27FC236}">
                      <a16:creationId xmlns:a16="http://schemas.microsoft.com/office/drawing/2014/main" id="{7FDE3A88-6723-805F-1130-2B7CAFA06500}"/>
                    </a:ext>
                  </a:extLst>
                </p:cNvPr>
                <p:cNvSpPr txBox="1"/>
                <p:nvPr/>
              </p:nvSpPr>
              <p:spPr>
                <a:xfrm>
                  <a:off x="9601843" y="3750517"/>
                  <a:ext cx="2655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3" name="文本框 132">
                  <a:extLst>
                    <a:ext uri="{FF2B5EF4-FFF2-40B4-BE49-F238E27FC236}">
                      <a16:creationId xmlns:a16="http://schemas.microsoft.com/office/drawing/2014/main" id="{7FDE3A88-6723-805F-1130-2B7CAFA065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1843" y="3750517"/>
                  <a:ext cx="265564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209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D8492D4F-D071-8FA2-F8E3-FCAA6E60A87D}"/>
                </a:ext>
              </a:extLst>
            </p:cNvPr>
            <p:cNvSpPr/>
            <p:nvPr/>
          </p:nvSpPr>
          <p:spPr>
            <a:xfrm>
              <a:off x="9573389" y="3750469"/>
              <a:ext cx="62269" cy="622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9" name="矩形 148">
            <a:extLst>
              <a:ext uri="{FF2B5EF4-FFF2-40B4-BE49-F238E27FC236}">
                <a16:creationId xmlns:a16="http://schemas.microsoft.com/office/drawing/2014/main" id="{9105B6D3-2745-D2E4-D50D-E48E7C60207C}"/>
              </a:ext>
            </a:extLst>
          </p:cNvPr>
          <p:cNvSpPr/>
          <p:nvPr/>
        </p:nvSpPr>
        <p:spPr>
          <a:xfrm>
            <a:off x="7884572" y="4771430"/>
            <a:ext cx="68770" cy="96198"/>
          </a:xfrm>
          <a:custGeom>
            <a:avLst/>
            <a:gdLst>
              <a:gd name="connsiteX0" fmla="*/ 0 w 50271"/>
              <a:gd name="connsiteY0" fmla="*/ 0 h 85108"/>
              <a:gd name="connsiteX1" fmla="*/ 50271 w 50271"/>
              <a:gd name="connsiteY1" fmla="*/ 0 h 85108"/>
              <a:gd name="connsiteX2" fmla="*/ 50271 w 50271"/>
              <a:gd name="connsiteY2" fmla="*/ 85108 h 85108"/>
              <a:gd name="connsiteX3" fmla="*/ 0 w 50271"/>
              <a:gd name="connsiteY3" fmla="*/ 85108 h 85108"/>
              <a:gd name="connsiteX4" fmla="*/ 0 w 50271"/>
              <a:gd name="connsiteY4" fmla="*/ 0 h 85108"/>
              <a:gd name="connsiteX0" fmla="*/ 0 w 67348"/>
              <a:gd name="connsiteY0" fmla="*/ 1552 h 86660"/>
              <a:gd name="connsiteX1" fmla="*/ 67348 w 67348"/>
              <a:gd name="connsiteY1" fmla="*/ 0 h 86660"/>
              <a:gd name="connsiteX2" fmla="*/ 50271 w 67348"/>
              <a:gd name="connsiteY2" fmla="*/ 86660 h 86660"/>
              <a:gd name="connsiteX3" fmla="*/ 0 w 67348"/>
              <a:gd name="connsiteY3" fmla="*/ 86660 h 86660"/>
              <a:gd name="connsiteX4" fmla="*/ 0 w 67348"/>
              <a:gd name="connsiteY4" fmla="*/ 1552 h 86660"/>
              <a:gd name="connsiteX0" fmla="*/ 20182 w 67348"/>
              <a:gd name="connsiteY0" fmla="*/ 3105 h 86660"/>
              <a:gd name="connsiteX1" fmla="*/ 67348 w 67348"/>
              <a:gd name="connsiteY1" fmla="*/ 0 h 86660"/>
              <a:gd name="connsiteX2" fmla="*/ 50271 w 67348"/>
              <a:gd name="connsiteY2" fmla="*/ 86660 h 86660"/>
              <a:gd name="connsiteX3" fmla="*/ 0 w 67348"/>
              <a:gd name="connsiteY3" fmla="*/ 86660 h 86660"/>
              <a:gd name="connsiteX4" fmla="*/ 20182 w 67348"/>
              <a:gd name="connsiteY4" fmla="*/ 3105 h 86660"/>
              <a:gd name="connsiteX0" fmla="*/ 9315 w 67348"/>
              <a:gd name="connsiteY0" fmla="*/ 1553 h 86660"/>
              <a:gd name="connsiteX1" fmla="*/ 67348 w 67348"/>
              <a:gd name="connsiteY1" fmla="*/ 0 h 86660"/>
              <a:gd name="connsiteX2" fmla="*/ 50271 w 67348"/>
              <a:gd name="connsiteY2" fmla="*/ 86660 h 86660"/>
              <a:gd name="connsiteX3" fmla="*/ 0 w 67348"/>
              <a:gd name="connsiteY3" fmla="*/ 86660 h 86660"/>
              <a:gd name="connsiteX4" fmla="*/ 9315 w 67348"/>
              <a:gd name="connsiteY4" fmla="*/ 1553 h 86660"/>
              <a:gd name="connsiteX0" fmla="*/ 10688 w 68721"/>
              <a:gd name="connsiteY0" fmla="*/ 1553 h 86660"/>
              <a:gd name="connsiteX1" fmla="*/ 68721 w 68721"/>
              <a:gd name="connsiteY1" fmla="*/ 0 h 86660"/>
              <a:gd name="connsiteX2" fmla="*/ 51644 w 68721"/>
              <a:gd name="connsiteY2" fmla="*/ 86660 h 86660"/>
              <a:gd name="connsiteX3" fmla="*/ 1373 w 68721"/>
              <a:gd name="connsiteY3" fmla="*/ 86660 h 86660"/>
              <a:gd name="connsiteX4" fmla="*/ 246 w 68721"/>
              <a:gd name="connsiteY4" fmla="*/ 40034 h 86660"/>
              <a:gd name="connsiteX5" fmla="*/ 10688 w 68721"/>
              <a:gd name="connsiteY5" fmla="*/ 1553 h 86660"/>
              <a:gd name="connsiteX0" fmla="*/ 10529 w 68562"/>
              <a:gd name="connsiteY0" fmla="*/ 1553 h 86660"/>
              <a:gd name="connsiteX1" fmla="*/ 68562 w 68562"/>
              <a:gd name="connsiteY1" fmla="*/ 0 h 86660"/>
              <a:gd name="connsiteX2" fmla="*/ 51485 w 68562"/>
              <a:gd name="connsiteY2" fmla="*/ 86660 h 86660"/>
              <a:gd name="connsiteX3" fmla="*/ 8977 w 68562"/>
              <a:gd name="connsiteY3" fmla="*/ 86660 h 86660"/>
              <a:gd name="connsiteX4" fmla="*/ 87 w 68562"/>
              <a:gd name="connsiteY4" fmla="*/ 40034 h 86660"/>
              <a:gd name="connsiteX5" fmla="*/ 10529 w 68562"/>
              <a:gd name="connsiteY5" fmla="*/ 1553 h 86660"/>
              <a:gd name="connsiteX0" fmla="*/ 10529 w 68562"/>
              <a:gd name="connsiteY0" fmla="*/ 1553 h 86660"/>
              <a:gd name="connsiteX1" fmla="*/ 68562 w 68562"/>
              <a:gd name="connsiteY1" fmla="*/ 0 h 86660"/>
              <a:gd name="connsiteX2" fmla="*/ 51485 w 68562"/>
              <a:gd name="connsiteY2" fmla="*/ 86660 h 86660"/>
              <a:gd name="connsiteX3" fmla="*/ 8977 w 68562"/>
              <a:gd name="connsiteY3" fmla="*/ 86660 h 86660"/>
              <a:gd name="connsiteX4" fmla="*/ 87 w 68562"/>
              <a:gd name="connsiteY4" fmla="*/ 40034 h 86660"/>
              <a:gd name="connsiteX5" fmla="*/ 10529 w 68562"/>
              <a:gd name="connsiteY5" fmla="*/ 1553 h 86660"/>
              <a:gd name="connsiteX0" fmla="*/ 10583 w 68616"/>
              <a:gd name="connsiteY0" fmla="*/ 1553 h 99080"/>
              <a:gd name="connsiteX1" fmla="*/ 68616 w 68616"/>
              <a:gd name="connsiteY1" fmla="*/ 0 h 99080"/>
              <a:gd name="connsiteX2" fmla="*/ 51539 w 68616"/>
              <a:gd name="connsiteY2" fmla="*/ 86660 h 99080"/>
              <a:gd name="connsiteX3" fmla="*/ 4374 w 68616"/>
              <a:gd name="connsiteY3" fmla="*/ 99080 h 99080"/>
              <a:gd name="connsiteX4" fmla="*/ 141 w 68616"/>
              <a:gd name="connsiteY4" fmla="*/ 40034 h 99080"/>
              <a:gd name="connsiteX5" fmla="*/ 10583 w 68616"/>
              <a:gd name="connsiteY5" fmla="*/ 1553 h 99080"/>
              <a:gd name="connsiteX0" fmla="*/ 10583 w 68616"/>
              <a:gd name="connsiteY0" fmla="*/ 1553 h 99080"/>
              <a:gd name="connsiteX1" fmla="*/ 68616 w 68616"/>
              <a:gd name="connsiteY1" fmla="*/ 0 h 99080"/>
              <a:gd name="connsiteX2" fmla="*/ 51539 w 68616"/>
              <a:gd name="connsiteY2" fmla="*/ 86660 h 99080"/>
              <a:gd name="connsiteX3" fmla="*/ 4374 w 68616"/>
              <a:gd name="connsiteY3" fmla="*/ 99080 h 99080"/>
              <a:gd name="connsiteX4" fmla="*/ 141 w 68616"/>
              <a:gd name="connsiteY4" fmla="*/ 40034 h 99080"/>
              <a:gd name="connsiteX5" fmla="*/ 10583 w 68616"/>
              <a:gd name="connsiteY5" fmla="*/ 1553 h 99080"/>
              <a:gd name="connsiteX0" fmla="*/ 10619 w 68652"/>
              <a:gd name="connsiteY0" fmla="*/ 1553 h 99080"/>
              <a:gd name="connsiteX1" fmla="*/ 68652 w 68652"/>
              <a:gd name="connsiteY1" fmla="*/ 0 h 99080"/>
              <a:gd name="connsiteX2" fmla="*/ 51575 w 68652"/>
              <a:gd name="connsiteY2" fmla="*/ 86660 h 99080"/>
              <a:gd name="connsiteX3" fmla="*/ 4410 w 68652"/>
              <a:gd name="connsiteY3" fmla="*/ 99080 h 99080"/>
              <a:gd name="connsiteX4" fmla="*/ 177 w 68652"/>
              <a:gd name="connsiteY4" fmla="*/ 40034 h 99080"/>
              <a:gd name="connsiteX5" fmla="*/ 10619 w 68652"/>
              <a:gd name="connsiteY5" fmla="*/ 1553 h 99080"/>
              <a:gd name="connsiteX0" fmla="*/ 10619 w 68652"/>
              <a:gd name="connsiteY0" fmla="*/ 1553 h 99756"/>
              <a:gd name="connsiteX1" fmla="*/ 68652 w 68652"/>
              <a:gd name="connsiteY1" fmla="*/ 0 h 99756"/>
              <a:gd name="connsiteX2" fmla="*/ 51575 w 68652"/>
              <a:gd name="connsiteY2" fmla="*/ 86660 h 99756"/>
              <a:gd name="connsiteX3" fmla="*/ 4410 w 68652"/>
              <a:gd name="connsiteY3" fmla="*/ 99080 h 99756"/>
              <a:gd name="connsiteX4" fmla="*/ 177 w 68652"/>
              <a:gd name="connsiteY4" fmla="*/ 40034 h 99756"/>
              <a:gd name="connsiteX5" fmla="*/ 10619 w 68652"/>
              <a:gd name="connsiteY5" fmla="*/ 1553 h 99756"/>
              <a:gd name="connsiteX0" fmla="*/ 10787 w 68820"/>
              <a:gd name="connsiteY0" fmla="*/ 1553 h 99756"/>
              <a:gd name="connsiteX1" fmla="*/ 68820 w 68820"/>
              <a:gd name="connsiteY1" fmla="*/ 0 h 99756"/>
              <a:gd name="connsiteX2" fmla="*/ 51743 w 68820"/>
              <a:gd name="connsiteY2" fmla="*/ 86660 h 99756"/>
              <a:gd name="connsiteX3" fmla="*/ 4578 w 68820"/>
              <a:gd name="connsiteY3" fmla="*/ 99080 h 99756"/>
              <a:gd name="connsiteX4" fmla="*/ 345 w 68820"/>
              <a:gd name="connsiteY4" fmla="*/ 40034 h 99756"/>
              <a:gd name="connsiteX5" fmla="*/ 10787 w 68820"/>
              <a:gd name="connsiteY5" fmla="*/ 1553 h 99756"/>
              <a:gd name="connsiteX0" fmla="*/ 10787 w 68820"/>
              <a:gd name="connsiteY0" fmla="*/ 1553 h 87791"/>
              <a:gd name="connsiteX1" fmla="*/ 68820 w 68820"/>
              <a:gd name="connsiteY1" fmla="*/ 0 h 87791"/>
              <a:gd name="connsiteX2" fmla="*/ 51743 w 68820"/>
              <a:gd name="connsiteY2" fmla="*/ 86660 h 87791"/>
              <a:gd name="connsiteX3" fmla="*/ 4578 w 68820"/>
              <a:gd name="connsiteY3" fmla="*/ 78898 h 87791"/>
              <a:gd name="connsiteX4" fmla="*/ 345 w 68820"/>
              <a:gd name="connsiteY4" fmla="*/ 40034 h 87791"/>
              <a:gd name="connsiteX5" fmla="*/ 10787 w 68820"/>
              <a:gd name="connsiteY5" fmla="*/ 1553 h 87791"/>
              <a:gd name="connsiteX0" fmla="*/ 10581 w 68614"/>
              <a:gd name="connsiteY0" fmla="*/ 1553 h 92706"/>
              <a:gd name="connsiteX1" fmla="*/ 68614 w 68614"/>
              <a:gd name="connsiteY1" fmla="*/ 0 h 92706"/>
              <a:gd name="connsiteX2" fmla="*/ 51537 w 68614"/>
              <a:gd name="connsiteY2" fmla="*/ 86660 h 92706"/>
              <a:gd name="connsiteX3" fmla="*/ 9029 w 68614"/>
              <a:gd name="connsiteY3" fmla="*/ 91317 h 92706"/>
              <a:gd name="connsiteX4" fmla="*/ 139 w 68614"/>
              <a:gd name="connsiteY4" fmla="*/ 40034 h 92706"/>
              <a:gd name="connsiteX5" fmla="*/ 10581 w 68614"/>
              <a:gd name="connsiteY5" fmla="*/ 1553 h 92706"/>
              <a:gd name="connsiteX0" fmla="*/ 10581 w 68614"/>
              <a:gd name="connsiteY0" fmla="*/ 1553 h 94230"/>
              <a:gd name="connsiteX1" fmla="*/ 68614 w 68614"/>
              <a:gd name="connsiteY1" fmla="*/ 0 h 94230"/>
              <a:gd name="connsiteX2" fmla="*/ 51537 w 68614"/>
              <a:gd name="connsiteY2" fmla="*/ 91317 h 94230"/>
              <a:gd name="connsiteX3" fmla="*/ 9029 w 68614"/>
              <a:gd name="connsiteY3" fmla="*/ 91317 h 94230"/>
              <a:gd name="connsiteX4" fmla="*/ 139 w 68614"/>
              <a:gd name="connsiteY4" fmla="*/ 40034 h 94230"/>
              <a:gd name="connsiteX5" fmla="*/ 10581 w 68614"/>
              <a:gd name="connsiteY5" fmla="*/ 1553 h 94230"/>
              <a:gd name="connsiteX0" fmla="*/ 10581 w 68614"/>
              <a:gd name="connsiteY0" fmla="*/ 1553 h 94230"/>
              <a:gd name="connsiteX1" fmla="*/ 68614 w 68614"/>
              <a:gd name="connsiteY1" fmla="*/ 0 h 94230"/>
              <a:gd name="connsiteX2" fmla="*/ 42056 w 68614"/>
              <a:gd name="connsiteY2" fmla="*/ 43139 h 94230"/>
              <a:gd name="connsiteX3" fmla="*/ 51537 w 68614"/>
              <a:gd name="connsiteY3" fmla="*/ 91317 h 94230"/>
              <a:gd name="connsiteX4" fmla="*/ 9029 w 68614"/>
              <a:gd name="connsiteY4" fmla="*/ 91317 h 94230"/>
              <a:gd name="connsiteX5" fmla="*/ 139 w 68614"/>
              <a:gd name="connsiteY5" fmla="*/ 40034 h 94230"/>
              <a:gd name="connsiteX6" fmla="*/ 10581 w 68614"/>
              <a:gd name="connsiteY6" fmla="*/ 1553 h 94230"/>
              <a:gd name="connsiteX0" fmla="*/ 17385 w 68614"/>
              <a:gd name="connsiteY0" fmla="*/ 4275 h 94230"/>
              <a:gd name="connsiteX1" fmla="*/ 68614 w 68614"/>
              <a:gd name="connsiteY1" fmla="*/ 0 h 94230"/>
              <a:gd name="connsiteX2" fmla="*/ 42056 w 68614"/>
              <a:gd name="connsiteY2" fmla="*/ 43139 h 94230"/>
              <a:gd name="connsiteX3" fmla="*/ 51537 w 68614"/>
              <a:gd name="connsiteY3" fmla="*/ 91317 h 94230"/>
              <a:gd name="connsiteX4" fmla="*/ 9029 w 68614"/>
              <a:gd name="connsiteY4" fmla="*/ 91317 h 94230"/>
              <a:gd name="connsiteX5" fmla="*/ 139 w 68614"/>
              <a:gd name="connsiteY5" fmla="*/ 40034 h 94230"/>
              <a:gd name="connsiteX6" fmla="*/ 17385 w 68614"/>
              <a:gd name="connsiteY6" fmla="*/ 4275 h 94230"/>
              <a:gd name="connsiteX0" fmla="*/ 22828 w 68614"/>
              <a:gd name="connsiteY0" fmla="*/ 0 h 95398"/>
              <a:gd name="connsiteX1" fmla="*/ 68614 w 68614"/>
              <a:gd name="connsiteY1" fmla="*/ 1168 h 95398"/>
              <a:gd name="connsiteX2" fmla="*/ 42056 w 68614"/>
              <a:gd name="connsiteY2" fmla="*/ 44307 h 95398"/>
              <a:gd name="connsiteX3" fmla="*/ 51537 w 68614"/>
              <a:gd name="connsiteY3" fmla="*/ 92485 h 95398"/>
              <a:gd name="connsiteX4" fmla="*/ 9029 w 68614"/>
              <a:gd name="connsiteY4" fmla="*/ 92485 h 95398"/>
              <a:gd name="connsiteX5" fmla="*/ 139 w 68614"/>
              <a:gd name="connsiteY5" fmla="*/ 41202 h 95398"/>
              <a:gd name="connsiteX6" fmla="*/ 22828 w 68614"/>
              <a:gd name="connsiteY6" fmla="*/ 0 h 95398"/>
              <a:gd name="connsiteX0" fmla="*/ 22828 w 72696"/>
              <a:gd name="connsiteY0" fmla="*/ 0 h 95398"/>
              <a:gd name="connsiteX1" fmla="*/ 72696 w 72696"/>
              <a:gd name="connsiteY1" fmla="*/ 1168 h 95398"/>
              <a:gd name="connsiteX2" fmla="*/ 42056 w 72696"/>
              <a:gd name="connsiteY2" fmla="*/ 44307 h 95398"/>
              <a:gd name="connsiteX3" fmla="*/ 51537 w 72696"/>
              <a:gd name="connsiteY3" fmla="*/ 92485 h 95398"/>
              <a:gd name="connsiteX4" fmla="*/ 9029 w 72696"/>
              <a:gd name="connsiteY4" fmla="*/ 92485 h 95398"/>
              <a:gd name="connsiteX5" fmla="*/ 139 w 72696"/>
              <a:gd name="connsiteY5" fmla="*/ 41202 h 95398"/>
              <a:gd name="connsiteX6" fmla="*/ 22828 w 72696"/>
              <a:gd name="connsiteY6" fmla="*/ 0 h 95398"/>
              <a:gd name="connsiteX0" fmla="*/ 18902 w 68770"/>
              <a:gd name="connsiteY0" fmla="*/ 0 h 95398"/>
              <a:gd name="connsiteX1" fmla="*/ 68770 w 68770"/>
              <a:gd name="connsiteY1" fmla="*/ 1168 h 95398"/>
              <a:gd name="connsiteX2" fmla="*/ 38130 w 68770"/>
              <a:gd name="connsiteY2" fmla="*/ 44307 h 95398"/>
              <a:gd name="connsiteX3" fmla="*/ 47611 w 68770"/>
              <a:gd name="connsiteY3" fmla="*/ 92485 h 95398"/>
              <a:gd name="connsiteX4" fmla="*/ 5103 w 68770"/>
              <a:gd name="connsiteY4" fmla="*/ 92485 h 95398"/>
              <a:gd name="connsiteX5" fmla="*/ 295 w 68770"/>
              <a:gd name="connsiteY5" fmla="*/ 43924 h 95398"/>
              <a:gd name="connsiteX6" fmla="*/ 18902 w 68770"/>
              <a:gd name="connsiteY6" fmla="*/ 0 h 95398"/>
              <a:gd name="connsiteX0" fmla="*/ 18902 w 68770"/>
              <a:gd name="connsiteY0" fmla="*/ 0 h 95398"/>
              <a:gd name="connsiteX1" fmla="*/ 68770 w 68770"/>
              <a:gd name="connsiteY1" fmla="*/ 1168 h 95398"/>
              <a:gd name="connsiteX2" fmla="*/ 42212 w 68770"/>
              <a:gd name="connsiteY2" fmla="*/ 44307 h 95398"/>
              <a:gd name="connsiteX3" fmla="*/ 47611 w 68770"/>
              <a:gd name="connsiteY3" fmla="*/ 92485 h 95398"/>
              <a:gd name="connsiteX4" fmla="*/ 5103 w 68770"/>
              <a:gd name="connsiteY4" fmla="*/ 92485 h 95398"/>
              <a:gd name="connsiteX5" fmla="*/ 295 w 68770"/>
              <a:gd name="connsiteY5" fmla="*/ 43924 h 95398"/>
              <a:gd name="connsiteX6" fmla="*/ 18902 w 68770"/>
              <a:gd name="connsiteY6" fmla="*/ 0 h 95398"/>
              <a:gd name="connsiteX0" fmla="*/ 18902 w 68770"/>
              <a:gd name="connsiteY0" fmla="*/ 0 h 95398"/>
              <a:gd name="connsiteX1" fmla="*/ 68770 w 68770"/>
              <a:gd name="connsiteY1" fmla="*/ 1168 h 95398"/>
              <a:gd name="connsiteX2" fmla="*/ 34048 w 68770"/>
              <a:gd name="connsiteY2" fmla="*/ 36143 h 95398"/>
              <a:gd name="connsiteX3" fmla="*/ 47611 w 68770"/>
              <a:gd name="connsiteY3" fmla="*/ 92485 h 95398"/>
              <a:gd name="connsiteX4" fmla="*/ 5103 w 68770"/>
              <a:gd name="connsiteY4" fmla="*/ 92485 h 95398"/>
              <a:gd name="connsiteX5" fmla="*/ 295 w 68770"/>
              <a:gd name="connsiteY5" fmla="*/ 43924 h 95398"/>
              <a:gd name="connsiteX6" fmla="*/ 18902 w 68770"/>
              <a:gd name="connsiteY6" fmla="*/ 0 h 95398"/>
              <a:gd name="connsiteX0" fmla="*/ 18902 w 68770"/>
              <a:gd name="connsiteY0" fmla="*/ 0 h 96198"/>
              <a:gd name="connsiteX1" fmla="*/ 68770 w 68770"/>
              <a:gd name="connsiteY1" fmla="*/ 1168 h 96198"/>
              <a:gd name="connsiteX2" fmla="*/ 34048 w 68770"/>
              <a:gd name="connsiteY2" fmla="*/ 36143 h 96198"/>
              <a:gd name="connsiteX3" fmla="*/ 51693 w 68770"/>
              <a:gd name="connsiteY3" fmla="*/ 93846 h 96198"/>
              <a:gd name="connsiteX4" fmla="*/ 5103 w 68770"/>
              <a:gd name="connsiteY4" fmla="*/ 92485 h 96198"/>
              <a:gd name="connsiteX5" fmla="*/ 295 w 68770"/>
              <a:gd name="connsiteY5" fmla="*/ 43924 h 96198"/>
              <a:gd name="connsiteX6" fmla="*/ 18902 w 68770"/>
              <a:gd name="connsiteY6" fmla="*/ 0 h 96198"/>
              <a:gd name="connsiteX0" fmla="*/ 18902 w 68770"/>
              <a:gd name="connsiteY0" fmla="*/ 0 h 96198"/>
              <a:gd name="connsiteX1" fmla="*/ 68770 w 68770"/>
              <a:gd name="connsiteY1" fmla="*/ 1168 h 96198"/>
              <a:gd name="connsiteX2" fmla="*/ 46295 w 68770"/>
              <a:gd name="connsiteY2" fmla="*/ 44307 h 96198"/>
              <a:gd name="connsiteX3" fmla="*/ 51693 w 68770"/>
              <a:gd name="connsiteY3" fmla="*/ 93846 h 96198"/>
              <a:gd name="connsiteX4" fmla="*/ 5103 w 68770"/>
              <a:gd name="connsiteY4" fmla="*/ 92485 h 96198"/>
              <a:gd name="connsiteX5" fmla="*/ 295 w 68770"/>
              <a:gd name="connsiteY5" fmla="*/ 43924 h 96198"/>
              <a:gd name="connsiteX6" fmla="*/ 18902 w 68770"/>
              <a:gd name="connsiteY6" fmla="*/ 0 h 9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70" h="96198">
                <a:moveTo>
                  <a:pt x="18902" y="0"/>
                </a:moveTo>
                <a:lnTo>
                  <a:pt x="68770" y="1168"/>
                </a:lnTo>
                <a:cubicBezTo>
                  <a:pt x="65092" y="16065"/>
                  <a:pt x="49973" y="29410"/>
                  <a:pt x="46295" y="44307"/>
                </a:cubicBezTo>
                <a:lnTo>
                  <a:pt x="51693" y="93846"/>
                </a:lnTo>
                <a:cubicBezTo>
                  <a:pt x="35971" y="97986"/>
                  <a:pt x="19272" y="96107"/>
                  <a:pt x="5103" y="92485"/>
                </a:cubicBezTo>
                <a:cubicBezTo>
                  <a:pt x="1623" y="67627"/>
                  <a:pt x="-882" y="57914"/>
                  <a:pt x="295" y="43924"/>
                </a:cubicBezTo>
                <a:lnTo>
                  <a:pt x="18902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CC015CE8-3557-C141-F8B5-40D9229A4ABA}"/>
                  </a:ext>
                </a:extLst>
              </p:cNvPr>
              <p:cNvSpPr txBox="1"/>
              <p:nvPr/>
            </p:nvSpPr>
            <p:spPr>
              <a:xfrm>
                <a:off x="8577769" y="4643026"/>
                <a:ext cx="2655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zh-CN" altLang="en-US" sz="16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CC015CE8-3557-C141-F8B5-40D9229A4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769" y="4643026"/>
                <a:ext cx="265564" cy="338554"/>
              </a:xfrm>
              <a:prstGeom prst="rect">
                <a:avLst/>
              </a:prstGeom>
              <a:blipFill>
                <a:blip r:embed="rId10"/>
                <a:stretch>
                  <a:fillRect r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8CE5C0D1-1F16-6769-3B89-BDB6FFB1B05F}"/>
                  </a:ext>
                </a:extLst>
              </p:cNvPr>
              <p:cNvSpPr txBox="1"/>
              <p:nvPr/>
            </p:nvSpPr>
            <p:spPr>
              <a:xfrm>
                <a:off x="8420350" y="3979790"/>
                <a:ext cx="2655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8CE5C0D1-1F16-6769-3B89-BDB6FFB1B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0350" y="3979790"/>
                <a:ext cx="26556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文本框 176">
                <a:extLst>
                  <a:ext uri="{FF2B5EF4-FFF2-40B4-BE49-F238E27FC236}">
                    <a16:creationId xmlns:a16="http://schemas.microsoft.com/office/drawing/2014/main" id="{852A4E18-512B-289F-9BB9-8E12BBA66D7D}"/>
                  </a:ext>
                </a:extLst>
              </p:cNvPr>
              <p:cNvSpPr txBox="1"/>
              <p:nvPr/>
            </p:nvSpPr>
            <p:spPr>
              <a:xfrm>
                <a:off x="10405621" y="4979602"/>
                <a:ext cx="6149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7" name="文本框 176">
                <a:extLst>
                  <a:ext uri="{FF2B5EF4-FFF2-40B4-BE49-F238E27FC236}">
                    <a16:creationId xmlns:a16="http://schemas.microsoft.com/office/drawing/2014/main" id="{852A4E18-512B-289F-9BB9-8E12BBA66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621" y="4979602"/>
                <a:ext cx="614986" cy="369332"/>
              </a:xfrm>
              <a:prstGeom prst="rect">
                <a:avLst/>
              </a:prstGeom>
              <a:blipFill>
                <a:blip r:embed="rId1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文本框 52">
            <a:extLst>
              <a:ext uri="{FF2B5EF4-FFF2-40B4-BE49-F238E27FC236}">
                <a16:creationId xmlns:a16="http://schemas.microsoft.com/office/drawing/2014/main" id="{3C2DCA72-50C3-5BFF-F601-7D546985B236}"/>
              </a:ext>
            </a:extLst>
          </p:cNvPr>
          <p:cNvSpPr txBox="1"/>
          <p:nvPr/>
        </p:nvSpPr>
        <p:spPr>
          <a:xfrm>
            <a:off x="5123578" y="775742"/>
            <a:ext cx="1409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电势的计算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DEFD3917-F6CC-2C45-13D8-BE2961E7F9B9}"/>
              </a:ext>
            </a:extLst>
          </p:cNvPr>
          <p:cNvSpPr txBox="1"/>
          <p:nvPr/>
        </p:nvSpPr>
        <p:spPr>
          <a:xfrm>
            <a:off x="507459" y="496110"/>
            <a:ext cx="4616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电势 静电场的环路定理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EA5F289C-09D7-FBBA-741E-A598DD0B6C5D}"/>
                  </a:ext>
                </a:extLst>
              </p:cNvPr>
              <p:cNvSpPr txBox="1"/>
              <p:nvPr/>
            </p:nvSpPr>
            <p:spPr>
              <a:xfrm>
                <a:off x="9435653" y="4171417"/>
                <a:ext cx="2655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16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EA5F289C-09D7-FBBA-741E-A598DD0B6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5653" y="4171417"/>
                <a:ext cx="265564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E21612A7-D651-CDEE-C053-495F9FB921A8}"/>
                  </a:ext>
                </a:extLst>
              </p:cNvPr>
              <p:cNvSpPr txBox="1"/>
              <p:nvPr/>
            </p:nvSpPr>
            <p:spPr>
              <a:xfrm>
                <a:off x="10270869" y="2967285"/>
                <a:ext cx="102054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E21612A7-D651-CDEE-C053-495F9FB92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0869" y="2967285"/>
                <a:ext cx="1020548" cy="307777"/>
              </a:xfrm>
              <a:prstGeom prst="rect">
                <a:avLst/>
              </a:prstGeom>
              <a:blipFill>
                <a:blip r:embed="rId18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82930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uiExpand="1" build="p"/>
      <p:bldP spid="145" grpId="0" animBg="1"/>
      <p:bldP spid="21" grpId="0"/>
      <p:bldP spid="149" grpId="2" animBg="1"/>
      <p:bldP spid="153" grpId="0"/>
      <p:bldP spid="154" grpId="0"/>
      <p:bldP spid="177" grpId="0"/>
      <p:bldP spid="56" grpId="0"/>
      <p:bldP spid="5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2DAAB2D3-3B38-A2BD-8865-AA2D5DAF17A3}"/>
              </a:ext>
            </a:extLst>
          </p:cNvPr>
          <p:cNvGrpSpPr/>
          <p:nvPr/>
        </p:nvGrpSpPr>
        <p:grpSpPr>
          <a:xfrm>
            <a:off x="7617404" y="3184979"/>
            <a:ext cx="4129733" cy="400466"/>
            <a:chOff x="7617404" y="3184979"/>
            <a:chExt cx="4129733" cy="400466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3EB734ED-D82C-2D97-2725-1E45AD3EBCFE}"/>
                </a:ext>
              </a:extLst>
            </p:cNvPr>
            <p:cNvGrpSpPr/>
            <p:nvPr/>
          </p:nvGrpSpPr>
          <p:grpSpPr>
            <a:xfrm>
              <a:off x="7617404" y="3184979"/>
              <a:ext cx="4129733" cy="62269"/>
              <a:chOff x="7776633" y="3184979"/>
              <a:chExt cx="4129733" cy="62269"/>
            </a:xfrm>
          </p:grpSpPr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D582A56E-BDDE-CB1D-0816-A73B4B5E95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76633" y="3216115"/>
                <a:ext cx="4129733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AA3A247C-400C-78CA-1A7B-746EEAEA35CF}"/>
                  </a:ext>
                </a:extLst>
              </p:cNvPr>
              <p:cNvSpPr/>
              <p:nvPr/>
            </p:nvSpPr>
            <p:spPr>
              <a:xfrm>
                <a:off x="9151054" y="3184979"/>
                <a:ext cx="62269" cy="6226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C39CFCE9-EA45-D7B3-4645-01322D9122F6}"/>
                    </a:ext>
                  </a:extLst>
                </p:cNvPr>
                <p:cNvSpPr txBox="1"/>
                <p:nvPr/>
              </p:nvSpPr>
              <p:spPr>
                <a:xfrm>
                  <a:off x="8784515" y="3216113"/>
                  <a:ext cx="2655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C39CFCE9-EA45-D7B3-4645-01322D9122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4515" y="3216113"/>
                  <a:ext cx="265564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/>
              <p:nvPr/>
            </p:nvSpPr>
            <p:spPr>
              <a:xfrm>
                <a:off x="507458" y="1471586"/>
                <a:ext cx="8382225" cy="426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例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7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：如图，半径为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𝑅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的均匀带电球体，带电量为</a:t>
                </a:r>
                <a14:m>
                  <m:oMath xmlns:m="http://schemas.openxmlformats.org/officeDocument/2006/math">
                    <m:r>
                      <a:rPr lang="en-US" altLang="zh-CN" sz="1600" b="0" i="0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+</m:t>
                    </m:r>
                    <m:r>
                      <a:rPr lang="zh-CN" altLang="en-US" sz="1600" b="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𝑞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  <a:sym typeface="Wingdings" panose="05000000000000000000" pitchFamily="2" charset="2"/>
                  </a:rPr>
                  <a:t>。求球体内外的电势分布。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" y="1471586"/>
                <a:ext cx="8382225" cy="426463"/>
              </a:xfrm>
              <a:prstGeom prst="rect">
                <a:avLst/>
              </a:prstGeom>
              <a:blipFill>
                <a:blip r:embed="rId6"/>
                <a:stretch>
                  <a:fillRect l="-364" b="-1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本框 36">
            <a:extLst>
              <a:ext uri="{FF2B5EF4-FFF2-40B4-BE49-F238E27FC236}">
                <a16:creationId xmlns:a16="http://schemas.microsoft.com/office/drawing/2014/main" id="{36E602B8-FB33-CACB-0F4E-BD5E2F043121}"/>
              </a:ext>
            </a:extLst>
          </p:cNvPr>
          <p:cNvSpPr txBox="1"/>
          <p:nvPr/>
        </p:nvSpPr>
        <p:spPr>
          <a:xfrm>
            <a:off x="5123578" y="775742"/>
            <a:ext cx="1409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电势的计算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D83F36A-34D6-A859-8F3A-DA5235B470C6}"/>
                  </a:ext>
                </a:extLst>
              </p:cNvPr>
              <p:cNvSpPr txBox="1"/>
              <p:nvPr/>
            </p:nvSpPr>
            <p:spPr>
              <a:xfrm>
                <a:off x="507458" y="2009674"/>
                <a:ext cx="7423827" cy="35042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解：如图建立坐标系，以无穷远处为电势零点。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已知均匀带电球体的电场强度：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𝑬</m:t>
                        </m:r>
                      </m:e>
                    </m:acc>
                    <m:r>
                      <a:rPr lang="en-US" altLang="zh-CN" sz="1600" b="1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π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²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；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𝑬</m:t>
                        </m:r>
                      </m:e>
                    </m:acc>
                    <m:r>
                      <a:rPr lang="en-US" altLang="zh-CN" sz="1600" b="1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π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³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endParaRPr lang="en-US" altLang="zh-CN" sz="1600" dirty="0">
                  <a:latin typeface="楷体" panose="02010609060101010101" pitchFamily="49" charset="-122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①对于 球体外的 距球心距离为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r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 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P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点，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𝜑</m:t>
                      </m:r>
                      <m:r>
                        <a:rPr lang="en-US" altLang="zh-CN" sz="160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en-US" altLang="zh-CN" sz="16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acc>
                            <m:accPr>
                              <m:chr m:val="⃗"/>
                              <m:ctrlPr>
                                <a:rPr lang="en-US" altLang="zh-CN" sz="1600" b="1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  <m:r>
                            <a:rPr lang="en-US" altLang="zh-CN" sz="1600" b="1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altLang="zh-CN" sz="1600" b="1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</m:acc>
                        </m:e>
                      </m:nary>
                      <m:r>
                        <a:rPr lang="en-US" altLang="zh-CN" sz="1600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600" b="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en-US" altLang="zh-CN" sz="1600" b="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16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6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4</m:t>
                              </m:r>
                              <m:r>
                                <a:rPr lang="en-US" altLang="zh-CN" sz="16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sz="1600" b="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altLang="zh-CN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altLang="zh-CN" sz="16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16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²</m:t>
                              </m:r>
                            </m:den>
                          </m:f>
                          <m:r>
                            <a:rPr lang="en-US" altLang="zh-CN" sz="1600" b="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nary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4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②对于 球体内的 距球心距离为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r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 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P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点，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𝜑</m:t>
                      </m:r>
                      <m:r>
                        <a:rPr lang="en-US" altLang="zh-CN" sz="160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en-US" altLang="zh-CN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acc>
                            <m:accPr>
                              <m:chr m:val="⃗"/>
                              <m:ctrlPr>
                                <a:rPr lang="en-US" altLang="zh-CN" sz="1600" b="1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  <m:r>
                            <a:rPr lang="en-US" altLang="zh-CN" sz="1600" b="1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altLang="zh-CN" sz="1600" b="1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</m:acc>
                        </m:e>
                      </m:nary>
                      <m:r>
                        <a:rPr lang="en-US" altLang="zh-CN" sz="1600" b="1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en-US" altLang="zh-CN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4</m:t>
                              </m:r>
                              <m:r>
                                <a:rPr lang="en-US" altLang="zh-CN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altLang="zh-CN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altLang="zh-CN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²</m:t>
                              </m:r>
                            </m:den>
                          </m:f>
                          <m:r>
                            <a:rPr lang="en-US" altLang="zh-CN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𝑑𝑟</m:t>
                          </m:r>
                        </m:e>
                      </m:nary>
                      <m:r>
                        <a:rPr lang="en-US" altLang="zh-CN" sz="1600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altLang="zh-CN" sz="16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16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6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4</m:t>
                              </m:r>
                              <m:r>
                                <a:rPr lang="en-US" altLang="zh-CN" sz="16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sz="1600" b="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altLang="zh-CN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6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CN" sz="16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sz="16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zh-CN" sz="1600" b="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³</m:t>
                              </m:r>
                            </m:den>
                          </m:f>
                          <m:r>
                            <a:rPr lang="en-US" altLang="zh-CN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𝑑𝑟</m:t>
                          </m:r>
                        </m:e>
                      </m:nary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8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(3</m:t>
                          </m:r>
                          <m:sSup>
                            <m:s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³</m:t>
                          </m:r>
                        </m:den>
                      </m:f>
                    </m:oMath>
                  </m:oMathPara>
                </a14:m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D83F36A-34D6-A859-8F3A-DA5235B47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" y="2009674"/>
                <a:ext cx="7423827" cy="3504293"/>
              </a:xfrm>
              <a:prstGeom prst="rect">
                <a:avLst/>
              </a:prstGeom>
              <a:blipFill>
                <a:blip r:embed="rId7"/>
                <a:stretch>
                  <a:fillRect l="-4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49C13CBE-9EA8-87B2-476B-38D82F107200}"/>
              </a:ext>
            </a:extLst>
          </p:cNvPr>
          <p:cNvGrpSpPr/>
          <p:nvPr/>
        </p:nvGrpSpPr>
        <p:grpSpPr>
          <a:xfrm>
            <a:off x="8008563" y="1962140"/>
            <a:ext cx="1961380" cy="2231104"/>
            <a:chOff x="8027628" y="1962140"/>
            <a:chExt cx="1961380" cy="2231104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22D45922-DF72-5627-2048-A05921BDF2ED}"/>
                </a:ext>
              </a:extLst>
            </p:cNvPr>
            <p:cNvSpPr/>
            <p:nvPr/>
          </p:nvSpPr>
          <p:spPr>
            <a:xfrm>
              <a:off x="8027628" y="2231864"/>
              <a:ext cx="1961380" cy="1961380"/>
            </a:xfrm>
            <a:prstGeom prst="ellipse">
              <a:avLst/>
            </a:prstGeom>
            <a:solidFill>
              <a:srgbClr val="84CCC9">
                <a:alpha val="80000"/>
              </a:srgbClr>
            </a:solidFill>
            <a:ln>
              <a:solidFill>
                <a:srgbClr val="84CC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9A4D2079-0E3F-9FC3-7712-9A56B56EE8E2}"/>
                    </a:ext>
                  </a:extLst>
                </p:cNvPr>
                <p:cNvSpPr txBox="1"/>
                <p:nvPr/>
              </p:nvSpPr>
              <p:spPr>
                <a:xfrm>
                  <a:off x="8527638" y="1962140"/>
                  <a:ext cx="993123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400" b="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带电球体</a:t>
                  </a:r>
                  <a:endParaRPr lang="en-US" altLang="zh-CN" sz="1400" b="0" dirty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9A4D2079-0E3F-9FC3-7712-9A56B56EE8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7638" y="1962140"/>
                  <a:ext cx="993123" cy="584775"/>
                </a:xfrm>
                <a:prstGeom prst="rect">
                  <a:avLst/>
                </a:prstGeom>
                <a:blipFill>
                  <a:blip r:embed="rId8"/>
                  <a:stretch>
                    <a:fillRect t="-2083" b="-31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318199C7-168F-C8BA-9F3D-740E6C7E1A10}"/>
                  </a:ext>
                </a:extLst>
              </p:cNvPr>
              <p:cNvSpPr txBox="1"/>
              <p:nvPr/>
            </p:nvSpPr>
            <p:spPr>
              <a:xfrm>
                <a:off x="10745895" y="3761820"/>
                <a:ext cx="102054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318199C7-168F-C8BA-9F3D-740E6C7E1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5895" y="3761820"/>
                <a:ext cx="102054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组合 53">
            <a:extLst>
              <a:ext uri="{FF2B5EF4-FFF2-40B4-BE49-F238E27FC236}">
                <a16:creationId xmlns:a16="http://schemas.microsoft.com/office/drawing/2014/main" id="{AB8613D4-A147-A01F-AD78-D5E140004281}"/>
              </a:ext>
            </a:extLst>
          </p:cNvPr>
          <p:cNvGrpSpPr/>
          <p:nvPr/>
        </p:nvGrpSpPr>
        <p:grpSpPr>
          <a:xfrm>
            <a:off x="9022342" y="3238136"/>
            <a:ext cx="1745005" cy="495408"/>
            <a:chOff x="9022342" y="3239654"/>
            <a:chExt cx="1745005" cy="495408"/>
          </a:xfrm>
        </p:grpSpPr>
        <p:sp>
          <p:nvSpPr>
            <p:cNvPr id="55" name="左大括号 54">
              <a:extLst>
                <a:ext uri="{FF2B5EF4-FFF2-40B4-BE49-F238E27FC236}">
                  <a16:creationId xmlns:a16="http://schemas.microsoft.com/office/drawing/2014/main" id="{44FF79A1-A8A4-DEE5-9F7B-61FBC207DF4C}"/>
                </a:ext>
              </a:extLst>
            </p:cNvPr>
            <p:cNvSpPr/>
            <p:nvPr/>
          </p:nvSpPr>
          <p:spPr>
            <a:xfrm rot="16200000">
              <a:off x="9796647" y="2465349"/>
              <a:ext cx="196396" cy="1745005"/>
            </a:xfrm>
            <a:prstGeom prst="leftBrace">
              <a:avLst>
                <a:gd name="adj1" fmla="val 58333"/>
                <a:gd name="adj2" fmla="val 5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BEFBC033-0E3C-6A5C-4BA8-4933F1C21B63}"/>
                    </a:ext>
                  </a:extLst>
                </p:cNvPr>
                <p:cNvSpPr txBox="1"/>
                <p:nvPr/>
              </p:nvSpPr>
              <p:spPr>
                <a:xfrm>
                  <a:off x="9676619" y="3365730"/>
                  <a:ext cx="44415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106D0BB4-BF89-D832-F77B-3CF8F51F9D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6619" y="3365730"/>
                  <a:ext cx="444151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30FD18BF-CDF7-1756-34B6-61FD0EAE119E}"/>
              </a:ext>
            </a:extLst>
          </p:cNvPr>
          <p:cNvGrpSpPr/>
          <p:nvPr/>
        </p:nvGrpSpPr>
        <p:grpSpPr>
          <a:xfrm>
            <a:off x="9027700" y="3244888"/>
            <a:ext cx="570805" cy="502788"/>
            <a:chOff x="9022342" y="3239654"/>
            <a:chExt cx="1745005" cy="502788"/>
          </a:xfrm>
        </p:grpSpPr>
        <p:sp>
          <p:nvSpPr>
            <p:cNvPr id="59" name="左大括号 58">
              <a:extLst>
                <a:ext uri="{FF2B5EF4-FFF2-40B4-BE49-F238E27FC236}">
                  <a16:creationId xmlns:a16="http://schemas.microsoft.com/office/drawing/2014/main" id="{2402DB21-A3E6-36A8-3F11-9A235947C0AF}"/>
                </a:ext>
              </a:extLst>
            </p:cNvPr>
            <p:cNvSpPr/>
            <p:nvPr/>
          </p:nvSpPr>
          <p:spPr>
            <a:xfrm rot="16200000">
              <a:off x="9796647" y="2465349"/>
              <a:ext cx="196396" cy="1745005"/>
            </a:xfrm>
            <a:prstGeom prst="leftBrace">
              <a:avLst>
                <a:gd name="adj1" fmla="val 58333"/>
                <a:gd name="adj2" fmla="val 5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A271DAD6-B92A-0180-AD86-99FAAEB201CE}"/>
                    </a:ext>
                  </a:extLst>
                </p:cNvPr>
                <p:cNvSpPr txBox="1"/>
                <p:nvPr/>
              </p:nvSpPr>
              <p:spPr>
                <a:xfrm>
                  <a:off x="9527701" y="3373110"/>
                  <a:ext cx="44415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4D586F8E-A8C9-05CC-0038-3734E47AA8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7701" y="3373110"/>
                  <a:ext cx="444150" cy="369332"/>
                </a:xfrm>
                <a:prstGeom prst="rect">
                  <a:avLst/>
                </a:prstGeom>
                <a:blipFill>
                  <a:blip r:embed="rId15"/>
                  <a:stretch>
                    <a:fillRect r="-6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3F34BE99-FDAD-3BAA-3BFF-7D24B58466C2}"/>
              </a:ext>
            </a:extLst>
          </p:cNvPr>
          <p:cNvGrpSpPr/>
          <p:nvPr/>
        </p:nvGrpSpPr>
        <p:grpSpPr>
          <a:xfrm>
            <a:off x="10773320" y="2551030"/>
            <a:ext cx="993123" cy="614430"/>
            <a:chOff x="10773320" y="2551030"/>
            <a:chExt cx="993123" cy="614430"/>
          </a:xfrm>
        </p:grpSpPr>
        <p:sp>
          <p:nvSpPr>
            <p:cNvPr id="3" name="箭头: 燕尾形 2">
              <a:extLst>
                <a:ext uri="{FF2B5EF4-FFF2-40B4-BE49-F238E27FC236}">
                  <a16:creationId xmlns:a16="http://schemas.microsoft.com/office/drawing/2014/main" id="{645FBE6B-FE81-7649-83E4-15343A9F2D99}"/>
                </a:ext>
              </a:extLst>
            </p:cNvPr>
            <p:cNvSpPr/>
            <p:nvPr/>
          </p:nvSpPr>
          <p:spPr>
            <a:xfrm>
              <a:off x="10800219" y="2983697"/>
              <a:ext cx="946918" cy="181763"/>
            </a:xfrm>
            <a:prstGeom prst="notchedRightArrow">
              <a:avLst>
                <a:gd name="adj1" fmla="val 50000"/>
                <a:gd name="adj2" fmla="val 76049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2D90643B-1D8F-1A82-9B0A-FF2F78C80697}"/>
                    </a:ext>
                  </a:extLst>
                </p:cNvPr>
                <p:cNvSpPr txBox="1"/>
                <p:nvPr/>
              </p:nvSpPr>
              <p:spPr>
                <a:xfrm>
                  <a:off x="10773320" y="2551030"/>
                  <a:ext cx="99312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200" b="0" dirty="0">
                      <a:solidFill>
                        <a:schemeClr val="bg1">
                          <a:lumMod val="50000"/>
                        </a:schemeClr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积分区域</a:t>
                  </a:r>
                  <a14:m>
                    <m:oMath xmlns:m="http://schemas.openxmlformats.org/officeDocument/2006/math">
                      <m:r>
                        <a:rPr lang="en-US" altLang="zh-CN" sz="12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2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→∞</m:t>
                      </m:r>
                    </m:oMath>
                  </a14:m>
                  <a:endParaRPr lang="zh-CN" altLang="en-US" sz="12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2D90643B-1D8F-1A82-9B0A-FF2F78C806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3320" y="2551030"/>
                  <a:ext cx="993123" cy="4616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0" name="文本框 79">
            <a:extLst>
              <a:ext uri="{FF2B5EF4-FFF2-40B4-BE49-F238E27FC236}">
                <a16:creationId xmlns:a16="http://schemas.microsoft.com/office/drawing/2014/main" id="{A25ACC69-3D17-AF66-6853-9A3CB336CF32}"/>
              </a:ext>
            </a:extLst>
          </p:cNvPr>
          <p:cNvSpPr txBox="1"/>
          <p:nvPr/>
        </p:nvSpPr>
        <p:spPr>
          <a:xfrm>
            <a:off x="507459" y="496110"/>
            <a:ext cx="4616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电势 静电场的环路定理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2A187CEB-8EB3-09B8-7341-403198792EAF}"/>
                  </a:ext>
                </a:extLst>
              </p:cNvPr>
              <p:cNvSpPr txBox="1"/>
              <p:nvPr/>
            </p:nvSpPr>
            <p:spPr>
              <a:xfrm>
                <a:off x="9854890" y="3207566"/>
                <a:ext cx="4441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2A187CEB-8EB3-09B8-7341-403198792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4890" y="3207566"/>
                <a:ext cx="44415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组合 70">
            <a:extLst>
              <a:ext uri="{FF2B5EF4-FFF2-40B4-BE49-F238E27FC236}">
                <a16:creationId xmlns:a16="http://schemas.microsoft.com/office/drawing/2014/main" id="{DB6C4B4C-501A-D7D6-6B5C-717150275AAA}"/>
              </a:ext>
            </a:extLst>
          </p:cNvPr>
          <p:cNvGrpSpPr/>
          <p:nvPr/>
        </p:nvGrpSpPr>
        <p:grpSpPr>
          <a:xfrm>
            <a:off x="9651107" y="2551030"/>
            <a:ext cx="2096030" cy="614430"/>
            <a:chOff x="10800219" y="2551030"/>
            <a:chExt cx="2096030" cy="614430"/>
          </a:xfrm>
        </p:grpSpPr>
        <p:sp>
          <p:nvSpPr>
            <p:cNvPr id="73" name="箭头: 燕尾形 72">
              <a:extLst>
                <a:ext uri="{FF2B5EF4-FFF2-40B4-BE49-F238E27FC236}">
                  <a16:creationId xmlns:a16="http://schemas.microsoft.com/office/drawing/2014/main" id="{0547EAFD-8845-35B9-3505-157DE59C7408}"/>
                </a:ext>
              </a:extLst>
            </p:cNvPr>
            <p:cNvSpPr/>
            <p:nvPr/>
          </p:nvSpPr>
          <p:spPr>
            <a:xfrm>
              <a:off x="10800219" y="2983697"/>
              <a:ext cx="2096030" cy="181763"/>
            </a:xfrm>
            <a:prstGeom prst="notchedRightArrow">
              <a:avLst>
                <a:gd name="adj1" fmla="val 50000"/>
                <a:gd name="adj2" fmla="val 76049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98B56B27-DF99-59B1-5721-4B59007BAD73}"/>
                    </a:ext>
                  </a:extLst>
                </p:cNvPr>
                <p:cNvSpPr txBox="1"/>
                <p:nvPr/>
              </p:nvSpPr>
              <p:spPr>
                <a:xfrm>
                  <a:off x="11282903" y="2551030"/>
                  <a:ext cx="99312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200" b="0" dirty="0">
                      <a:solidFill>
                        <a:schemeClr val="bg1">
                          <a:lumMod val="50000"/>
                        </a:schemeClr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积分区域</a:t>
                  </a:r>
                  <a14:m>
                    <m:oMath xmlns:m="http://schemas.openxmlformats.org/officeDocument/2006/math">
                      <m:r>
                        <a:rPr lang="en-US" altLang="zh-CN" sz="12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2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2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12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→∞</m:t>
                      </m:r>
                    </m:oMath>
                  </a14:m>
                  <a:endParaRPr lang="zh-CN" altLang="en-US" sz="12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98B56B27-DF99-59B1-5721-4B59007BAD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82903" y="2551030"/>
                  <a:ext cx="993123" cy="46166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DD67FBBD-C5AB-A965-CE54-1A8C835C60EE}"/>
              </a:ext>
            </a:extLst>
          </p:cNvPr>
          <p:cNvSpPr/>
          <p:nvPr/>
        </p:nvSpPr>
        <p:spPr>
          <a:xfrm>
            <a:off x="9250735" y="2559856"/>
            <a:ext cx="826231" cy="661431"/>
          </a:xfrm>
          <a:custGeom>
            <a:avLst/>
            <a:gdLst>
              <a:gd name="connsiteX0" fmla="*/ 350465 w 826231"/>
              <a:gd name="connsiteY0" fmla="*/ 661431 h 661431"/>
              <a:gd name="connsiteX1" fmla="*/ 359748 w 826231"/>
              <a:gd name="connsiteY1" fmla="*/ 552353 h 661431"/>
              <a:gd name="connsiteX2" fmla="*/ 338861 w 826231"/>
              <a:gd name="connsiteY2" fmla="*/ 519862 h 661431"/>
              <a:gd name="connsiteX3" fmla="*/ 155517 w 826231"/>
              <a:gd name="connsiteY3" fmla="*/ 452558 h 661431"/>
              <a:gd name="connsiteX4" fmla="*/ 104459 w 826231"/>
              <a:gd name="connsiteY4" fmla="*/ 436313 h 661431"/>
              <a:gd name="connsiteX5" fmla="*/ 32514 w 826231"/>
              <a:gd name="connsiteY5" fmla="*/ 380613 h 661431"/>
              <a:gd name="connsiteX6" fmla="*/ 22 w 826231"/>
              <a:gd name="connsiteY6" fmla="*/ 276176 h 661431"/>
              <a:gd name="connsiteX7" fmla="*/ 27872 w 826231"/>
              <a:gd name="connsiteY7" fmla="*/ 222798 h 661431"/>
              <a:gd name="connsiteX8" fmla="*/ 320294 w 826231"/>
              <a:gd name="connsiteY8" fmla="*/ 160136 h 661431"/>
              <a:gd name="connsiteX9" fmla="*/ 350465 w 826231"/>
              <a:gd name="connsiteY9" fmla="*/ 190306 h 661431"/>
              <a:gd name="connsiteX10" fmla="*/ 410806 w 826231"/>
              <a:gd name="connsiteY10" fmla="*/ 257610 h 661431"/>
              <a:gd name="connsiteX11" fmla="*/ 503639 w 826231"/>
              <a:gd name="connsiteY11" fmla="*/ 264572 h 661431"/>
              <a:gd name="connsiteX12" fmla="*/ 698587 w 826231"/>
              <a:gd name="connsiteY12" fmla="*/ 132286 h 661431"/>
              <a:gd name="connsiteX13" fmla="*/ 724116 w 826231"/>
              <a:gd name="connsiteY13" fmla="*/ 71945 h 661431"/>
              <a:gd name="connsiteX14" fmla="*/ 721795 w 826231"/>
              <a:gd name="connsiteY14" fmla="*/ 32491 h 661431"/>
              <a:gd name="connsiteX15" fmla="*/ 765890 w 826231"/>
              <a:gd name="connsiteY15" fmla="*/ 0 h 661431"/>
              <a:gd name="connsiteX16" fmla="*/ 809986 w 826231"/>
              <a:gd name="connsiteY16" fmla="*/ 20887 h 661431"/>
              <a:gd name="connsiteX17" fmla="*/ 826231 w 826231"/>
              <a:gd name="connsiteY17" fmla="*/ 67303 h 661431"/>
              <a:gd name="connsiteX18" fmla="*/ 805344 w 826231"/>
              <a:gd name="connsiteY18" fmla="*/ 132286 h 661431"/>
              <a:gd name="connsiteX19" fmla="*/ 784457 w 826231"/>
              <a:gd name="connsiteY19" fmla="*/ 160136 h 661431"/>
              <a:gd name="connsiteX20" fmla="*/ 763570 w 826231"/>
              <a:gd name="connsiteY20" fmla="*/ 183344 h 661431"/>
              <a:gd name="connsiteX21" fmla="*/ 707870 w 826231"/>
              <a:gd name="connsiteY21" fmla="*/ 213515 h 661431"/>
              <a:gd name="connsiteX22" fmla="*/ 610396 w 826231"/>
              <a:gd name="connsiteY22" fmla="*/ 273856 h 661431"/>
              <a:gd name="connsiteX23" fmla="*/ 584867 w 826231"/>
              <a:gd name="connsiteY23" fmla="*/ 306347 h 661431"/>
              <a:gd name="connsiteX24" fmla="*/ 589509 w 826231"/>
              <a:gd name="connsiteY24" fmla="*/ 406142 h 661431"/>
              <a:gd name="connsiteX25" fmla="*/ 628962 w 826231"/>
              <a:gd name="connsiteY25" fmla="*/ 422388 h 661431"/>
              <a:gd name="connsiteX26" fmla="*/ 645208 w 826231"/>
              <a:gd name="connsiteY26" fmla="*/ 429350 h 661431"/>
              <a:gd name="connsiteX27" fmla="*/ 668416 w 826231"/>
              <a:gd name="connsiteY27" fmla="*/ 473446 h 661431"/>
              <a:gd name="connsiteX28" fmla="*/ 670737 w 826231"/>
              <a:gd name="connsiteY28" fmla="*/ 510579 h 661431"/>
              <a:gd name="connsiteX29" fmla="*/ 675379 w 826231"/>
              <a:gd name="connsiteY29" fmla="*/ 566278 h 661431"/>
              <a:gd name="connsiteX30" fmla="*/ 680020 w 826231"/>
              <a:gd name="connsiteY30" fmla="*/ 589486 h 661431"/>
              <a:gd name="connsiteX31" fmla="*/ 703228 w 826231"/>
              <a:gd name="connsiteY31" fmla="*/ 628940 h 661431"/>
              <a:gd name="connsiteX32" fmla="*/ 724116 w 826231"/>
              <a:gd name="connsiteY32" fmla="*/ 645186 h 66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26231" h="661431">
                <a:moveTo>
                  <a:pt x="350465" y="661431"/>
                </a:moveTo>
                <a:cubicBezTo>
                  <a:pt x="357747" y="625025"/>
                  <a:pt x="364297" y="594808"/>
                  <a:pt x="359748" y="552353"/>
                </a:cubicBezTo>
                <a:cubicBezTo>
                  <a:pt x="358376" y="539551"/>
                  <a:pt x="348551" y="528340"/>
                  <a:pt x="338861" y="519862"/>
                </a:cubicBezTo>
                <a:cubicBezTo>
                  <a:pt x="258822" y="449828"/>
                  <a:pt x="265501" y="476126"/>
                  <a:pt x="155517" y="452558"/>
                </a:cubicBezTo>
                <a:cubicBezTo>
                  <a:pt x="138053" y="448816"/>
                  <a:pt x="121478" y="441728"/>
                  <a:pt x="104459" y="436313"/>
                </a:cubicBezTo>
                <a:cubicBezTo>
                  <a:pt x="80477" y="417746"/>
                  <a:pt x="49082" y="406017"/>
                  <a:pt x="32514" y="380613"/>
                </a:cubicBezTo>
                <a:cubicBezTo>
                  <a:pt x="12598" y="350075"/>
                  <a:pt x="1094" y="312618"/>
                  <a:pt x="22" y="276176"/>
                </a:cubicBezTo>
                <a:cubicBezTo>
                  <a:pt x="-568" y="256116"/>
                  <a:pt x="10489" y="232827"/>
                  <a:pt x="27872" y="222798"/>
                </a:cubicBezTo>
                <a:cubicBezTo>
                  <a:pt x="127835" y="165128"/>
                  <a:pt x="211702" y="169185"/>
                  <a:pt x="320294" y="160136"/>
                </a:cubicBezTo>
                <a:cubicBezTo>
                  <a:pt x="330351" y="170193"/>
                  <a:pt x="342100" y="178804"/>
                  <a:pt x="350465" y="190306"/>
                </a:cubicBezTo>
                <a:cubicBezTo>
                  <a:pt x="373281" y="221677"/>
                  <a:pt x="367929" y="248255"/>
                  <a:pt x="410806" y="257610"/>
                </a:cubicBezTo>
                <a:cubicBezTo>
                  <a:pt x="441124" y="264225"/>
                  <a:pt x="472695" y="262251"/>
                  <a:pt x="503639" y="264572"/>
                </a:cubicBezTo>
                <a:cubicBezTo>
                  <a:pt x="604322" y="218426"/>
                  <a:pt x="629518" y="221929"/>
                  <a:pt x="698587" y="132286"/>
                </a:cubicBezTo>
                <a:cubicBezTo>
                  <a:pt x="711917" y="114986"/>
                  <a:pt x="715606" y="92059"/>
                  <a:pt x="724116" y="71945"/>
                </a:cubicBezTo>
                <a:cubicBezTo>
                  <a:pt x="723342" y="58794"/>
                  <a:pt x="717629" y="44989"/>
                  <a:pt x="721795" y="32491"/>
                </a:cubicBezTo>
                <a:cubicBezTo>
                  <a:pt x="728011" y="13842"/>
                  <a:pt x="750591" y="6800"/>
                  <a:pt x="765890" y="0"/>
                </a:cubicBezTo>
                <a:cubicBezTo>
                  <a:pt x="780589" y="6962"/>
                  <a:pt x="797178" y="10863"/>
                  <a:pt x="809986" y="20887"/>
                </a:cubicBezTo>
                <a:cubicBezTo>
                  <a:pt x="816306" y="25833"/>
                  <a:pt x="824842" y="62210"/>
                  <a:pt x="826231" y="67303"/>
                </a:cubicBezTo>
                <a:cubicBezTo>
                  <a:pt x="819269" y="88964"/>
                  <a:pt x="814681" y="111537"/>
                  <a:pt x="805344" y="132286"/>
                </a:cubicBezTo>
                <a:cubicBezTo>
                  <a:pt x="800582" y="142868"/>
                  <a:pt x="791805" y="151155"/>
                  <a:pt x="784457" y="160136"/>
                </a:cubicBezTo>
                <a:cubicBezTo>
                  <a:pt x="777867" y="168191"/>
                  <a:pt x="771531" y="176640"/>
                  <a:pt x="763570" y="183344"/>
                </a:cubicBezTo>
                <a:cubicBezTo>
                  <a:pt x="751477" y="193527"/>
                  <a:pt x="719575" y="206617"/>
                  <a:pt x="707870" y="213515"/>
                </a:cubicBezTo>
                <a:cubicBezTo>
                  <a:pt x="674948" y="232916"/>
                  <a:pt x="610396" y="273856"/>
                  <a:pt x="610396" y="273856"/>
                </a:cubicBezTo>
                <a:cubicBezTo>
                  <a:pt x="601886" y="284686"/>
                  <a:pt x="591349" y="294194"/>
                  <a:pt x="584867" y="306347"/>
                </a:cubicBezTo>
                <a:cubicBezTo>
                  <a:pt x="566447" y="340885"/>
                  <a:pt x="570641" y="369516"/>
                  <a:pt x="589509" y="406142"/>
                </a:cubicBezTo>
                <a:cubicBezTo>
                  <a:pt x="596601" y="419909"/>
                  <a:pt x="616401" y="420593"/>
                  <a:pt x="628962" y="422388"/>
                </a:cubicBezTo>
                <a:cubicBezTo>
                  <a:pt x="634377" y="424709"/>
                  <a:pt x="640364" y="425996"/>
                  <a:pt x="645208" y="429350"/>
                </a:cubicBezTo>
                <a:cubicBezTo>
                  <a:pt x="664003" y="442362"/>
                  <a:pt x="661323" y="450392"/>
                  <a:pt x="668416" y="473446"/>
                </a:cubicBezTo>
                <a:cubicBezTo>
                  <a:pt x="669190" y="485824"/>
                  <a:pt x="670009" y="498199"/>
                  <a:pt x="670737" y="510579"/>
                </a:cubicBezTo>
                <a:cubicBezTo>
                  <a:pt x="672760" y="544963"/>
                  <a:pt x="670954" y="542676"/>
                  <a:pt x="675379" y="566278"/>
                </a:cubicBezTo>
                <a:cubicBezTo>
                  <a:pt x="676833" y="574032"/>
                  <a:pt x="676492" y="582430"/>
                  <a:pt x="680020" y="589486"/>
                </a:cubicBezTo>
                <a:cubicBezTo>
                  <a:pt x="686130" y="601707"/>
                  <a:pt x="692248" y="618805"/>
                  <a:pt x="703228" y="628940"/>
                </a:cubicBezTo>
                <a:cubicBezTo>
                  <a:pt x="709709" y="634923"/>
                  <a:pt x="724116" y="645186"/>
                  <a:pt x="724116" y="645186"/>
                </a:cubicBezTo>
              </a:path>
            </a:pathLst>
          </a:custGeom>
          <a:ln w="19050">
            <a:prstDash val="sysDash"/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6345D1BD-C8F1-3E84-226F-5C307A219B28}"/>
              </a:ext>
            </a:extLst>
          </p:cNvPr>
          <p:cNvSpPr/>
          <p:nvPr/>
        </p:nvSpPr>
        <p:spPr>
          <a:xfrm>
            <a:off x="9490733" y="3214325"/>
            <a:ext cx="484117" cy="557312"/>
          </a:xfrm>
          <a:custGeom>
            <a:avLst/>
            <a:gdLst>
              <a:gd name="connsiteX0" fmla="*/ 112787 w 484117"/>
              <a:gd name="connsiteY0" fmla="*/ 0 h 557312"/>
              <a:gd name="connsiteX1" fmla="*/ 96542 w 484117"/>
              <a:gd name="connsiteY1" fmla="*/ 69624 h 557312"/>
              <a:gd name="connsiteX2" fmla="*/ 87259 w 484117"/>
              <a:gd name="connsiteY2" fmla="*/ 102116 h 557312"/>
              <a:gd name="connsiteX3" fmla="*/ 38521 w 484117"/>
              <a:gd name="connsiteY3" fmla="*/ 197269 h 557312"/>
              <a:gd name="connsiteX4" fmla="*/ 6030 w 484117"/>
              <a:gd name="connsiteY4" fmla="*/ 292422 h 557312"/>
              <a:gd name="connsiteX5" fmla="*/ 3709 w 484117"/>
              <a:gd name="connsiteY5" fmla="*/ 496654 h 557312"/>
              <a:gd name="connsiteX6" fmla="*/ 10672 w 484117"/>
              <a:gd name="connsiteY6" fmla="*/ 519862 h 557312"/>
              <a:gd name="connsiteX7" fmla="*/ 45484 w 484117"/>
              <a:gd name="connsiteY7" fmla="*/ 552353 h 557312"/>
              <a:gd name="connsiteX8" fmla="*/ 64050 w 484117"/>
              <a:gd name="connsiteY8" fmla="*/ 556995 h 557312"/>
              <a:gd name="connsiteX9" fmla="*/ 140637 w 484117"/>
              <a:gd name="connsiteY9" fmla="*/ 540749 h 557312"/>
              <a:gd name="connsiteX10" fmla="*/ 152241 w 484117"/>
              <a:gd name="connsiteY10" fmla="*/ 526824 h 557312"/>
              <a:gd name="connsiteX11" fmla="*/ 156883 w 484117"/>
              <a:gd name="connsiteY11" fmla="*/ 512899 h 557312"/>
              <a:gd name="connsiteX12" fmla="*/ 154562 w 484117"/>
              <a:gd name="connsiteY12" fmla="*/ 440954 h 557312"/>
              <a:gd name="connsiteX13" fmla="*/ 135996 w 484117"/>
              <a:gd name="connsiteY13" fmla="*/ 401500 h 557312"/>
              <a:gd name="connsiteX14" fmla="*/ 140637 w 484117"/>
              <a:gd name="connsiteY14" fmla="*/ 369009 h 557312"/>
              <a:gd name="connsiteX15" fmla="*/ 149920 w 484117"/>
              <a:gd name="connsiteY15" fmla="*/ 364367 h 557312"/>
              <a:gd name="connsiteX16" fmla="*/ 198657 w 484117"/>
              <a:gd name="connsiteY16" fmla="*/ 373651 h 557312"/>
              <a:gd name="connsiteX17" fmla="*/ 258999 w 484117"/>
              <a:gd name="connsiteY17" fmla="*/ 454879 h 557312"/>
              <a:gd name="connsiteX18" fmla="*/ 270603 w 484117"/>
              <a:gd name="connsiteY18" fmla="*/ 466483 h 557312"/>
              <a:gd name="connsiteX19" fmla="*/ 312377 w 484117"/>
              <a:gd name="connsiteY19" fmla="*/ 447917 h 557312"/>
              <a:gd name="connsiteX20" fmla="*/ 314698 w 484117"/>
              <a:gd name="connsiteY20" fmla="*/ 420067 h 557312"/>
              <a:gd name="connsiteX21" fmla="*/ 310056 w 484117"/>
              <a:gd name="connsiteY21" fmla="*/ 343480 h 557312"/>
              <a:gd name="connsiteX22" fmla="*/ 277565 w 484117"/>
              <a:gd name="connsiteY22" fmla="*/ 304026 h 557312"/>
              <a:gd name="connsiteX23" fmla="*/ 240432 w 484117"/>
              <a:gd name="connsiteY23" fmla="*/ 248327 h 557312"/>
              <a:gd name="connsiteX24" fmla="*/ 247395 w 484117"/>
              <a:gd name="connsiteY24" fmla="*/ 141569 h 557312"/>
              <a:gd name="connsiteX25" fmla="*/ 312377 w 484117"/>
              <a:gd name="connsiteY25" fmla="*/ 97474 h 557312"/>
              <a:gd name="connsiteX26" fmla="*/ 395927 w 484117"/>
              <a:gd name="connsiteY26" fmla="*/ 51058 h 557312"/>
              <a:gd name="connsiteX27" fmla="*/ 440022 w 484117"/>
              <a:gd name="connsiteY27" fmla="*/ 32491 h 557312"/>
              <a:gd name="connsiteX28" fmla="*/ 465551 w 484117"/>
              <a:gd name="connsiteY28" fmla="*/ 16246 h 557312"/>
              <a:gd name="connsiteX29" fmla="*/ 484117 w 484117"/>
              <a:gd name="connsiteY29" fmla="*/ 4641 h 55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84117" h="557312">
                <a:moveTo>
                  <a:pt x="112787" y="0"/>
                </a:moveTo>
                <a:cubicBezTo>
                  <a:pt x="107280" y="27544"/>
                  <a:pt x="107795" y="25735"/>
                  <a:pt x="96542" y="69624"/>
                </a:cubicBezTo>
                <a:cubicBezTo>
                  <a:pt x="93744" y="80535"/>
                  <a:pt x="91920" y="91862"/>
                  <a:pt x="87259" y="102116"/>
                </a:cubicBezTo>
                <a:cubicBezTo>
                  <a:pt x="72512" y="134558"/>
                  <a:pt x="51756" y="164182"/>
                  <a:pt x="38521" y="197269"/>
                </a:cubicBezTo>
                <a:cubicBezTo>
                  <a:pt x="10575" y="267135"/>
                  <a:pt x="20365" y="235081"/>
                  <a:pt x="6030" y="292422"/>
                </a:cubicBezTo>
                <a:cubicBezTo>
                  <a:pt x="-226" y="380005"/>
                  <a:pt x="-2594" y="386365"/>
                  <a:pt x="3709" y="496654"/>
                </a:cubicBezTo>
                <a:cubicBezTo>
                  <a:pt x="4170" y="504718"/>
                  <a:pt x="6780" y="512785"/>
                  <a:pt x="10672" y="519862"/>
                </a:cubicBezTo>
                <a:cubicBezTo>
                  <a:pt x="19365" y="535668"/>
                  <a:pt x="29305" y="545881"/>
                  <a:pt x="45484" y="552353"/>
                </a:cubicBezTo>
                <a:cubicBezTo>
                  <a:pt x="51407" y="554722"/>
                  <a:pt x="57861" y="555448"/>
                  <a:pt x="64050" y="556995"/>
                </a:cubicBezTo>
                <a:cubicBezTo>
                  <a:pt x="124083" y="552707"/>
                  <a:pt x="116299" y="567521"/>
                  <a:pt x="140637" y="540749"/>
                </a:cubicBezTo>
                <a:cubicBezTo>
                  <a:pt x="144701" y="536278"/>
                  <a:pt x="148373" y="531466"/>
                  <a:pt x="152241" y="526824"/>
                </a:cubicBezTo>
                <a:cubicBezTo>
                  <a:pt x="153788" y="522182"/>
                  <a:pt x="155981" y="517708"/>
                  <a:pt x="156883" y="512899"/>
                </a:cubicBezTo>
                <a:cubicBezTo>
                  <a:pt x="160964" y="491137"/>
                  <a:pt x="159656" y="460312"/>
                  <a:pt x="154562" y="440954"/>
                </a:cubicBezTo>
                <a:cubicBezTo>
                  <a:pt x="150863" y="426898"/>
                  <a:pt x="135996" y="401500"/>
                  <a:pt x="135996" y="401500"/>
                </a:cubicBezTo>
                <a:cubicBezTo>
                  <a:pt x="137543" y="390670"/>
                  <a:pt x="136796" y="379253"/>
                  <a:pt x="140637" y="369009"/>
                </a:cubicBezTo>
                <a:cubicBezTo>
                  <a:pt x="141852" y="365770"/>
                  <a:pt x="146471" y="364091"/>
                  <a:pt x="149920" y="364367"/>
                </a:cubicBezTo>
                <a:cubicBezTo>
                  <a:pt x="166405" y="365686"/>
                  <a:pt x="182411" y="370556"/>
                  <a:pt x="198657" y="373651"/>
                </a:cubicBezTo>
                <a:cubicBezTo>
                  <a:pt x="222914" y="407896"/>
                  <a:pt x="234118" y="426444"/>
                  <a:pt x="258999" y="454879"/>
                </a:cubicBezTo>
                <a:cubicBezTo>
                  <a:pt x="262601" y="458996"/>
                  <a:pt x="266735" y="462615"/>
                  <a:pt x="270603" y="466483"/>
                </a:cubicBezTo>
                <a:cubicBezTo>
                  <a:pt x="284528" y="460294"/>
                  <a:pt x="301882" y="458965"/>
                  <a:pt x="312377" y="447917"/>
                </a:cubicBezTo>
                <a:cubicBezTo>
                  <a:pt x="318793" y="441163"/>
                  <a:pt x="314905" y="429380"/>
                  <a:pt x="314698" y="420067"/>
                </a:cubicBezTo>
                <a:cubicBezTo>
                  <a:pt x="314130" y="394497"/>
                  <a:pt x="314841" y="368604"/>
                  <a:pt x="310056" y="343480"/>
                </a:cubicBezTo>
                <a:cubicBezTo>
                  <a:pt x="307744" y="331344"/>
                  <a:pt x="284824" y="311738"/>
                  <a:pt x="277565" y="304026"/>
                </a:cubicBezTo>
                <a:cubicBezTo>
                  <a:pt x="252363" y="277248"/>
                  <a:pt x="260417" y="285798"/>
                  <a:pt x="240432" y="248327"/>
                </a:cubicBezTo>
                <a:cubicBezTo>
                  <a:pt x="235007" y="207643"/>
                  <a:pt x="228888" y="187292"/>
                  <a:pt x="247395" y="141569"/>
                </a:cubicBezTo>
                <a:cubicBezTo>
                  <a:pt x="255848" y="120684"/>
                  <a:pt x="296504" y="106292"/>
                  <a:pt x="312377" y="97474"/>
                </a:cubicBezTo>
                <a:cubicBezTo>
                  <a:pt x="355221" y="73672"/>
                  <a:pt x="331282" y="76918"/>
                  <a:pt x="395927" y="51058"/>
                </a:cubicBezTo>
                <a:cubicBezTo>
                  <a:pt x="408888" y="45873"/>
                  <a:pt x="427360" y="38822"/>
                  <a:pt x="440022" y="32491"/>
                </a:cubicBezTo>
                <a:cubicBezTo>
                  <a:pt x="480136" y="12435"/>
                  <a:pt x="438559" y="32441"/>
                  <a:pt x="465551" y="16246"/>
                </a:cubicBezTo>
                <a:cubicBezTo>
                  <a:pt x="485400" y="4336"/>
                  <a:pt x="474134" y="14626"/>
                  <a:pt x="484117" y="4641"/>
                </a:cubicBezTo>
              </a:path>
            </a:pathLst>
          </a:custGeom>
          <a:ln w="19050">
            <a:prstDash val="sysDash"/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38B2BB14-03B8-882A-5976-87767DA0224B}"/>
              </a:ext>
            </a:extLst>
          </p:cNvPr>
          <p:cNvCxnSpPr>
            <a:cxnSpLocks/>
          </p:cNvCxnSpPr>
          <p:nvPr/>
        </p:nvCxnSpPr>
        <p:spPr>
          <a:xfrm>
            <a:off x="9603885" y="3216140"/>
            <a:ext cx="371437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BC930D9-E013-6593-74F8-F708826D2ECF}"/>
              </a:ext>
            </a:extLst>
          </p:cNvPr>
          <p:cNvGrpSpPr/>
          <p:nvPr/>
        </p:nvGrpSpPr>
        <p:grpSpPr>
          <a:xfrm>
            <a:off x="10694315" y="3189032"/>
            <a:ext cx="265564" cy="431253"/>
            <a:chOff x="10882894" y="3184980"/>
            <a:chExt cx="265564" cy="431253"/>
          </a:xfrm>
        </p:grpSpPr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D8492D4F-D071-8FA2-F8E3-FCAA6E60A87D}"/>
                </a:ext>
              </a:extLst>
            </p:cNvPr>
            <p:cNvSpPr/>
            <p:nvPr/>
          </p:nvSpPr>
          <p:spPr>
            <a:xfrm>
              <a:off x="10926529" y="3184980"/>
              <a:ext cx="62269" cy="622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E43B4630-25C9-216D-48AC-267787A0911B}"/>
                    </a:ext>
                  </a:extLst>
                </p:cNvPr>
                <p:cNvSpPr txBox="1"/>
                <p:nvPr/>
              </p:nvSpPr>
              <p:spPr>
                <a:xfrm>
                  <a:off x="10882894" y="3246901"/>
                  <a:ext cx="2655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E43B4630-25C9-216D-48AC-267787A091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82894" y="3246901"/>
                  <a:ext cx="265564" cy="369332"/>
                </a:xfrm>
                <a:prstGeom prst="rect">
                  <a:avLst/>
                </a:prstGeom>
                <a:blipFill>
                  <a:blip r:embed="rId19"/>
                  <a:stretch>
                    <a:fillRect r="-2045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3275681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6 L -0.09635 3.7037E-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2" grpId="0" uiExpand="1" build="p"/>
      <p:bldP spid="51" grpId="0"/>
      <p:bldP spid="85" grpId="0"/>
      <p:bldP spid="23" grpId="0" animBg="1"/>
      <p:bldP spid="23" grpId="1" animBg="1"/>
      <p:bldP spid="25" grpId="0" animBg="1"/>
      <p:bldP spid="25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DF8EA2AA-3607-76BF-CED9-450E9DC65B0B}"/>
              </a:ext>
            </a:extLst>
          </p:cNvPr>
          <p:cNvSpPr txBox="1"/>
          <p:nvPr/>
        </p:nvSpPr>
        <p:spPr>
          <a:xfrm>
            <a:off x="507460" y="1425186"/>
            <a:ext cx="109477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以下是 常见带电体 在 场点</a:t>
            </a:r>
            <a:r>
              <a:rPr lang="en-US" altLang="zh-CN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P</a:t>
            </a: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处于某些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特定</a:t>
            </a: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位置的 电势及其分布：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1CDD7E8-F9E9-5E9C-F585-E5F6E566069C}"/>
              </a:ext>
            </a:extLst>
          </p:cNvPr>
          <p:cNvSpPr txBox="1"/>
          <p:nvPr/>
        </p:nvSpPr>
        <p:spPr>
          <a:xfrm>
            <a:off x="5055138" y="775742"/>
            <a:ext cx="2068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常见带电体的电势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9DAD5E-75AD-467D-B39C-0847D3AB40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274" y="1927309"/>
            <a:ext cx="2223511" cy="149407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0954886-DF3D-D503-2C0D-BDA31DA519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085" y="1893799"/>
            <a:ext cx="2077290" cy="157892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1E15C85-51D9-E7AD-36AB-7AC5D0938E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409" y="1991007"/>
            <a:ext cx="1699080" cy="145043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666AC6E-F9D4-64F5-DD35-757787A542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020" y="2010098"/>
            <a:ext cx="1631658" cy="141129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B5F2C4E3-A7DE-F02A-EB89-FA5270E277C9}"/>
              </a:ext>
            </a:extLst>
          </p:cNvPr>
          <p:cNvSpPr txBox="1"/>
          <p:nvPr/>
        </p:nvSpPr>
        <p:spPr>
          <a:xfrm>
            <a:off x="1445026" y="3575637"/>
            <a:ext cx="852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点电荷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1D20654-74F6-B612-F3DC-47E3095B1BB5}"/>
                  </a:ext>
                </a:extLst>
              </p:cNvPr>
              <p:cNvSpPr txBox="1"/>
              <p:nvPr/>
            </p:nvSpPr>
            <p:spPr>
              <a:xfrm>
                <a:off x="2212600" y="3642592"/>
                <a:ext cx="10630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带电量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+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𝑞</m:t>
                    </m:r>
                  </m:oMath>
                </a14:m>
                <a:endParaRPr lang="zh-CN" altLang="en-US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1D20654-74F6-B612-F3DC-47E3095B1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600" y="3642592"/>
                <a:ext cx="1063001" cy="276999"/>
              </a:xfrm>
              <a:prstGeom prst="rect">
                <a:avLst/>
              </a:prstGeom>
              <a:blipFill>
                <a:blip r:embed="rId13"/>
                <a:stretch>
                  <a:fillRect l="-575" t="-2222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9ADC850-91D6-2616-512C-2D17E69F27B5}"/>
                  </a:ext>
                </a:extLst>
              </p:cNvPr>
              <p:cNvSpPr txBox="1"/>
              <p:nvPr/>
            </p:nvSpPr>
            <p:spPr>
              <a:xfrm>
                <a:off x="1339929" y="4274218"/>
                <a:ext cx="1861615" cy="596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𝜑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altLang="zh-CN" sz="16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π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fPr>
                        <m:num>
                          <m:r>
                            <a:rPr lang="zh-CN" altLang="en-US" sz="16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𝑞</m:t>
                          </m:r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9ADC850-91D6-2616-512C-2D17E69F2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929" y="4274218"/>
                <a:ext cx="1861615" cy="59676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7F963626-9FB1-57A1-2884-1F4763F71D96}"/>
              </a:ext>
            </a:extLst>
          </p:cNvPr>
          <p:cNvSpPr txBox="1"/>
          <p:nvPr/>
        </p:nvSpPr>
        <p:spPr>
          <a:xfrm>
            <a:off x="1263740" y="5146089"/>
            <a:ext cx="203352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场点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：任取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距离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与点电荷间距离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以无穷远处为电势零点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D930BCA-C333-32FC-B0DF-39B55375F704}"/>
              </a:ext>
            </a:extLst>
          </p:cNvPr>
          <p:cNvCxnSpPr>
            <a:cxnSpLocks/>
          </p:cNvCxnSpPr>
          <p:nvPr/>
        </p:nvCxnSpPr>
        <p:spPr>
          <a:xfrm>
            <a:off x="576364" y="4053787"/>
            <a:ext cx="1103927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0C10F8A8-FC0A-8492-0712-77F58C037449}"/>
              </a:ext>
            </a:extLst>
          </p:cNvPr>
          <p:cNvCxnSpPr>
            <a:cxnSpLocks/>
          </p:cNvCxnSpPr>
          <p:nvPr/>
        </p:nvCxnSpPr>
        <p:spPr>
          <a:xfrm>
            <a:off x="576364" y="5043020"/>
            <a:ext cx="1103927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733A020E-CC61-AF97-7E23-F1E499C7BB47}"/>
              </a:ext>
            </a:extLst>
          </p:cNvPr>
          <p:cNvCxnSpPr>
            <a:cxnSpLocks/>
          </p:cNvCxnSpPr>
          <p:nvPr/>
        </p:nvCxnSpPr>
        <p:spPr>
          <a:xfrm flipV="1">
            <a:off x="3371248" y="1927309"/>
            <a:ext cx="0" cy="409449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53E5CB0B-92E3-6F4B-195F-13183E975011}"/>
              </a:ext>
            </a:extLst>
          </p:cNvPr>
          <p:cNvCxnSpPr>
            <a:cxnSpLocks/>
          </p:cNvCxnSpPr>
          <p:nvPr/>
        </p:nvCxnSpPr>
        <p:spPr>
          <a:xfrm flipV="1">
            <a:off x="6280577" y="1934858"/>
            <a:ext cx="0" cy="408694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06DF8D45-4200-83EC-F492-A06FB55028FB}"/>
              </a:ext>
            </a:extLst>
          </p:cNvPr>
          <p:cNvCxnSpPr>
            <a:cxnSpLocks/>
          </p:cNvCxnSpPr>
          <p:nvPr/>
        </p:nvCxnSpPr>
        <p:spPr>
          <a:xfrm flipV="1">
            <a:off x="9036761" y="1934858"/>
            <a:ext cx="0" cy="408694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7A3E3BE8-5B4F-9D6D-BB33-E713332D4557}"/>
              </a:ext>
            </a:extLst>
          </p:cNvPr>
          <p:cNvSpPr txBox="1"/>
          <p:nvPr/>
        </p:nvSpPr>
        <p:spPr>
          <a:xfrm>
            <a:off x="3754945" y="3575637"/>
            <a:ext cx="1037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电偶极子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3B46C06-4A91-5274-91CE-FD3613254734}"/>
                  </a:ext>
                </a:extLst>
              </p:cNvPr>
              <p:cNvSpPr txBox="1"/>
              <p:nvPr/>
            </p:nvSpPr>
            <p:spPr>
              <a:xfrm>
                <a:off x="4732311" y="3634233"/>
                <a:ext cx="11944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带电量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+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𝑞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/−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𝑞</m:t>
                    </m:r>
                  </m:oMath>
                </a14:m>
                <a:endParaRPr lang="zh-CN" altLang="en-US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3B46C06-4A91-5274-91CE-FD3613254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311" y="3634233"/>
                <a:ext cx="1194444" cy="276999"/>
              </a:xfrm>
              <a:prstGeom prst="rect">
                <a:avLst/>
              </a:prstGeom>
              <a:blipFill>
                <a:blip r:embed="rId1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6C278175-B74E-1609-61C2-27FE3B77DD5D}"/>
                  </a:ext>
                </a:extLst>
              </p:cNvPr>
              <p:cNvSpPr txBox="1"/>
              <p:nvPr/>
            </p:nvSpPr>
            <p:spPr>
              <a:xfrm>
                <a:off x="4006076" y="4286125"/>
                <a:ext cx="1563491" cy="6231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𝜑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4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zh-CN" altLang="en-US" sz="1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altLang="zh-CN" sz="1600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en-US" altLang="zh-CN" sz="1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𝑟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²</m:t>
                          </m:r>
                        </m:den>
                      </m:f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6C278175-B74E-1609-61C2-27FE3B77D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076" y="4286125"/>
                <a:ext cx="1563491" cy="62311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本框 43">
            <a:extLst>
              <a:ext uri="{FF2B5EF4-FFF2-40B4-BE49-F238E27FC236}">
                <a16:creationId xmlns:a16="http://schemas.microsoft.com/office/drawing/2014/main" id="{1CF6745C-47B8-C1DB-E4C3-047CA615FDA1}"/>
              </a:ext>
            </a:extLst>
          </p:cNvPr>
          <p:cNvSpPr txBox="1"/>
          <p:nvPr/>
        </p:nvSpPr>
        <p:spPr>
          <a:xfrm>
            <a:off x="3436000" y="5152181"/>
            <a:ext cx="2844577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场点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：任取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位矢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：由电偶极子中点指向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以无穷远处为电势零点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95408E8C-A654-916C-B4A1-86FD447C13E9}"/>
                  </a:ext>
                </a:extLst>
              </p:cNvPr>
              <p:cNvSpPr txBox="1"/>
              <p:nvPr/>
            </p:nvSpPr>
            <p:spPr>
              <a:xfrm>
                <a:off x="4840904" y="2089721"/>
                <a:ext cx="1248585" cy="555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solidFill>
                      <a:srgbClr val="7030A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偶极矩：</a:t>
                </a:r>
                <a:endParaRPr lang="en-US" altLang="zh-CN" sz="1400" dirty="0">
                  <a:solidFill>
                    <a:srgbClr val="7030A0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</m:e>
                      </m:acc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𝑞</m:t>
                      </m:r>
                      <m:acc>
                        <m:accPr>
                          <m:chr m:val="⃗"/>
                          <m:ctrlP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</m:acc>
                    </m:oMath>
                  </m:oMathPara>
                </a14:m>
                <a:endParaRPr lang="zh-CN" altLang="en-US" sz="1400" b="1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95408E8C-A654-916C-B4A1-86FD447C1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904" y="2089721"/>
                <a:ext cx="1248585" cy="555280"/>
              </a:xfrm>
              <a:prstGeom prst="rect">
                <a:avLst/>
              </a:prstGeom>
              <a:blipFill>
                <a:blip r:embed="rId17"/>
                <a:stretch>
                  <a:fillRect l="-1463" t="-2198" b="-21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文本框 45">
            <a:extLst>
              <a:ext uri="{FF2B5EF4-FFF2-40B4-BE49-F238E27FC236}">
                <a16:creationId xmlns:a16="http://schemas.microsoft.com/office/drawing/2014/main" id="{B7B6E52D-EAAE-E427-600B-CF269A3FEE40}"/>
              </a:ext>
            </a:extLst>
          </p:cNvPr>
          <p:cNvSpPr txBox="1"/>
          <p:nvPr/>
        </p:nvSpPr>
        <p:spPr>
          <a:xfrm>
            <a:off x="6560145" y="3581037"/>
            <a:ext cx="1435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均匀带电圆环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CDC41FFB-E72B-05A2-D686-5EA6DEDE5EF2}"/>
                  </a:ext>
                </a:extLst>
              </p:cNvPr>
              <p:cNvSpPr txBox="1"/>
              <p:nvPr/>
            </p:nvSpPr>
            <p:spPr>
              <a:xfrm>
                <a:off x="7960349" y="3541899"/>
                <a:ext cx="91069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带电量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+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𝑞</m:t>
                    </m:r>
                  </m:oMath>
                </a14:m>
                <a:endParaRPr lang="en-US" altLang="zh-CN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半径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𝑅</m:t>
                    </m:r>
                  </m:oMath>
                </a14:m>
                <a:endParaRPr lang="zh-CN" altLang="en-US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CDC41FFB-E72B-05A2-D686-5EA6DEDE5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0349" y="3541899"/>
                <a:ext cx="910695" cy="461665"/>
              </a:xfrm>
              <a:prstGeom prst="rect">
                <a:avLst/>
              </a:prstGeom>
              <a:blipFill>
                <a:blip r:embed="rId18"/>
                <a:stretch>
                  <a:fillRect l="-671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A981481D-1595-8AB3-A6BD-37A36F7F7893}"/>
                  </a:ext>
                </a:extLst>
              </p:cNvPr>
              <p:cNvSpPr txBox="1"/>
              <p:nvPr/>
            </p:nvSpPr>
            <p:spPr>
              <a:xfrm>
                <a:off x="6422046" y="4268557"/>
                <a:ext cx="2433661" cy="6582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𝜑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altLang="zh-CN" sz="1600" i="1">
                              <a:latin typeface="Cambria Math" panose="02040503050406030204" pitchFamily="18" charset="0"/>
                            </a:rPr>
                            <m:t>π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²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1600" dirty="0"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A981481D-1595-8AB3-A6BD-37A36F7F7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046" y="4268557"/>
                <a:ext cx="2433661" cy="65825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文本框 48">
            <a:extLst>
              <a:ext uri="{FF2B5EF4-FFF2-40B4-BE49-F238E27FC236}">
                <a16:creationId xmlns:a16="http://schemas.microsoft.com/office/drawing/2014/main" id="{3229C518-2769-0213-963E-B604DB7817AB}"/>
              </a:ext>
            </a:extLst>
          </p:cNvPr>
          <p:cNvSpPr txBox="1"/>
          <p:nvPr/>
        </p:nvSpPr>
        <p:spPr>
          <a:xfrm>
            <a:off x="6439832" y="5161591"/>
            <a:ext cx="242408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场点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：在圆环对称轴上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距离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x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与圆环圆心间的距离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以无穷远处为电势零点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31D7544A-6824-B4DC-C9AD-711DF25EA6C1}"/>
              </a:ext>
            </a:extLst>
          </p:cNvPr>
          <p:cNvSpPr txBox="1"/>
          <p:nvPr/>
        </p:nvSpPr>
        <p:spPr>
          <a:xfrm>
            <a:off x="9141833" y="3575637"/>
            <a:ext cx="1435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均匀带电圆盘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3018F7FB-F932-E2DE-5F0F-39C755434277}"/>
                  </a:ext>
                </a:extLst>
              </p:cNvPr>
              <p:cNvSpPr txBox="1"/>
              <p:nvPr/>
            </p:nvSpPr>
            <p:spPr>
              <a:xfrm>
                <a:off x="10494166" y="3512717"/>
                <a:ext cx="12330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面电荷密度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+</m:t>
                    </m:r>
                    <m:r>
                      <a:rPr lang="en-US" altLang="zh-CN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半径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𝑅</m:t>
                    </m:r>
                  </m:oMath>
                </a14:m>
                <a:endParaRPr lang="zh-CN" altLang="en-US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3018F7FB-F932-E2DE-5F0F-39C755434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4166" y="3512717"/>
                <a:ext cx="1233013" cy="461665"/>
              </a:xfrm>
              <a:prstGeom prst="rect">
                <a:avLst/>
              </a:prstGeom>
              <a:blipFill>
                <a:blip r:embed="rId20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6D5399A5-5FC9-2F05-7B1D-D9D973C3E93F}"/>
              </a:ext>
            </a:extLst>
          </p:cNvPr>
          <p:cNvCxnSpPr>
            <a:cxnSpLocks/>
          </p:cNvCxnSpPr>
          <p:nvPr/>
        </p:nvCxnSpPr>
        <p:spPr>
          <a:xfrm flipV="1">
            <a:off x="1150274" y="1940258"/>
            <a:ext cx="0" cy="408154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31BC9031-D03D-1C0C-8608-1B7784EC0183}"/>
                  </a:ext>
                </a:extLst>
              </p:cNvPr>
              <p:cNvSpPr txBox="1"/>
              <p:nvPr/>
            </p:nvSpPr>
            <p:spPr>
              <a:xfrm>
                <a:off x="9178230" y="4329685"/>
                <a:ext cx="2631871" cy="554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1600" i="1" smtClean="0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𝜑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600" dirty="0"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31BC9031-D03D-1C0C-8608-1B7784EC0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8230" y="4329685"/>
                <a:ext cx="2631871" cy="55419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文本框 53">
            <a:extLst>
              <a:ext uri="{FF2B5EF4-FFF2-40B4-BE49-F238E27FC236}">
                <a16:creationId xmlns:a16="http://schemas.microsoft.com/office/drawing/2014/main" id="{BB170997-1D9E-A36E-B2AF-E8B631BC3C25}"/>
              </a:ext>
            </a:extLst>
          </p:cNvPr>
          <p:cNvSpPr txBox="1"/>
          <p:nvPr/>
        </p:nvSpPr>
        <p:spPr>
          <a:xfrm>
            <a:off x="9109991" y="5146089"/>
            <a:ext cx="242408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场点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：在圆盘对称轴上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距离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x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与圆环圆心间的距离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以无穷远处为电势零点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78D3433C-0F54-A3E2-9B1E-620FBE0BF119}"/>
              </a:ext>
            </a:extLst>
          </p:cNvPr>
          <p:cNvSpPr txBox="1"/>
          <p:nvPr/>
        </p:nvSpPr>
        <p:spPr>
          <a:xfrm>
            <a:off x="635121" y="2649056"/>
            <a:ext cx="400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带电体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B1D61F62-14D8-06CE-B3D7-DA024E2F1D37}"/>
              </a:ext>
            </a:extLst>
          </p:cNvPr>
          <p:cNvSpPr txBox="1"/>
          <p:nvPr/>
        </p:nvSpPr>
        <p:spPr>
          <a:xfrm>
            <a:off x="632208" y="4286209"/>
            <a:ext cx="400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公式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A2180E9-575D-828F-47AA-12D4A0D0A942}"/>
              </a:ext>
            </a:extLst>
          </p:cNvPr>
          <p:cNvSpPr txBox="1"/>
          <p:nvPr/>
        </p:nvSpPr>
        <p:spPr>
          <a:xfrm>
            <a:off x="632208" y="5230840"/>
            <a:ext cx="400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解释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3BC8AD6-B2AC-AB9B-78D8-4E97923CE821}"/>
              </a:ext>
            </a:extLst>
          </p:cNvPr>
          <p:cNvSpPr txBox="1"/>
          <p:nvPr/>
        </p:nvSpPr>
        <p:spPr>
          <a:xfrm>
            <a:off x="507459" y="496110"/>
            <a:ext cx="4616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电势 静电场的环路定理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45455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组合 79">
            <a:extLst>
              <a:ext uri="{FF2B5EF4-FFF2-40B4-BE49-F238E27FC236}">
                <a16:creationId xmlns:a16="http://schemas.microsoft.com/office/drawing/2014/main" id="{B4D202CB-F8AA-C85D-5578-A6B605AD5D4E}"/>
              </a:ext>
            </a:extLst>
          </p:cNvPr>
          <p:cNvGrpSpPr/>
          <p:nvPr/>
        </p:nvGrpSpPr>
        <p:grpSpPr>
          <a:xfrm>
            <a:off x="8585264" y="2956010"/>
            <a:ext cx="2976210" cy="1112258"/>
            <a:chOff x="8585264" y="2956010"/>
            <a:chExt cx="2976210" cy="1112258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128E1F22-9505-BFE1-744B-53163EFE51BD}"/>
                </a:ext>
              </a:extLst>
            </p:cNvPr>
            <p:cNvSpPr/>
            <p:nvPr/>
          </p:nvSpPr>
          <p:spPr>
            <a:xfrm>
              <a:off x="8585264" y="2956010"/>
              <a:ext cx="2976210" cy="11122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B3BFA5FE-96F9-E80D-B95A-7A56897F397D}"/>
                </a:ext>
              </a:extLst>
            </p:cNvPr>
            <p:cNvSpPr txBox="1"/>
            <p:nvPr/>
          </p:nvSpPr>
          <p:spPr>
            <a:xfrm>
              <a:off x="8616142" y="2999721"/>
              <a:ext cx="1178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仿宋" panose="02010609060101010101" pitchFamily="49" charset="-122"/>
                  <a:ea typeface="仿宋" panose="02010609060101010101" pitchFamily="49" charset="-122"/>
                </a:rPr>
                <a:t>库仑定律：</a:t>
              </a: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7F789714-7DC6-C29E-76C9-C2672DAE8039}"/>
              </a:ext>
            </a:extLst>
          </p:cNvPr>
          <p:cNvGrpSpPr/>
          <p:nvPr/>
        </p:nvGrpSpPr>
        <p:grpSpPr>
          <a:xfrm>
            <a:off x="8585264" y="4298789"/>
            <a:ext cx="2976210" cy="1112258"/>
            <a:chOff x="8585264" y="4298789"/>
            <a:chExt cx="2976210" cy="1112258"/>
          </a:xfrm>
        </p:grpSpPr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CDF46289-EC21-97AD-1BE1-31B36F5CFC27}"/>
                </a:ext>
              </a:extLst>
            </p:cNvPr>
            <p:cNvSpPr/>
            <p:nvPr/>
          </p:nvSpPr>
          <p:spPr>
            <a:xfrm>
              <a:off x="8585264" y="4298789"/>
              <a:ext cx="2976210" cy="11122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2665DD81-016B-6C1E-BA86-83D8FCAC4A63}"/>
                </a:ext>
              </a:extLst>
            </p:cNvPr>
            <p:cNvSpPr txBox="1"/>
            <p:nvPr/>
          </p:nvSpPr>
          <p:spPr>
            <a:xfrm>
              <a:off x="8614463" y="4346520"/>
              <a:ext cx="1178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仿宋" panose="02010609060101010101" pitchFamily="49" charset="-122"/>
                  <a:ea typeface="仿宋" panose="02010609060101010101" pitchFamily="49" charset="-122"/>
                </a:rPr>
                <a:t>电场强度：</a:t>
              </a:r>
            </a:p>
          </p:txBody>
        </p:sp>
      </p:grp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59" y="496110"/>
            <a:ext cx="3447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电场 电场强度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8EA2AA-3607-76BF-CED9-450E9DC65B0B}"/>
              </a:ext>
            </a:extLst>
          </p:cNvPr>
          <p:cNvSpPr txBox="1"/>
          <p:nvPr/>
        </p:nvSpPr>
        <p:spPr>
          <a:xfrm>
            <a:off x="507460" y="1425186"/>
            <a:ext cx="766514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有关 电荷、电场、电场强度、电场力 的概念和定义，与 高中物理所学 基本一致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。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但计算的方法有所不同：</a:t>
            </a:r>
            <a:endParaRPr lang="en-US" altLang="zh-CN" sz="1600" b="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06B0659-BD5F-569E-E249-A1B97FE9179D}"/>
              </a:ext>
            </a:extLst>
          </p:cNvPr>
          <p:cNvSpPr txBox="1"/>
          <p:nvPr/>
        </p:nvSpPr>
        <p:spPr>
          <a:xfrm>
            <a:off x="507459" y="2617456"/>
            <a:ext cx="1178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库仑定律：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E1E4E59-9109-D220-D108-385552F15C55}"/>
              </a:ext>
            </a:extLst>
          </p:cNvPr>
          <p:cNvSpPr txBox="1"/>
          <p:nvPr/>
        </p:nvSpPr>
        <p:spPr>
          <a:xfrm>
            <a:off x="506252" y="3697173"/>
            <a:ext cx="1178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电场强度：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448E033-8CAF-755F-E4D9-1924B6098A37}"/>
              </a:ext>
            </a:extLst>
          </p:cNvPr>
          <p:cNvSpPr txBox="1"/>
          <p:nvPr/>
        </p:nvSpPr>
        <p:spPr>
          <a:xfrm>
            <a:off x="507459" y="4632596"/>
            <a:ext cx="1198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电场强度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叠加原理：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05A9247-F9F8-B8EC-3C74-38F8E692A035}"/>
                  </a:ext>
                </a:extLst>
              </p:cNvPr>
              <p:cNvSpPr txBox="1"/>
              <p:nvPr/>
            </p:nvSpPr>
            <p:spPr>
              <a:xfrm>
                <a:off x="2170962" y="2573189"/>
                <a:ext cx="1698978" cy="5172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²</m:t>
                          </m:r>
                        </m:den>
                      </m:f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05A9247-F9F8-B8EC-3C74-38F8E692A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962" y="2573189"/>
                <a:ext cx="1698978" cy="517257"/>
              </a:xfrm>
              <a:prstGeom prst="rect">
                <a:avLst/>
              </a:prstGeom>
              <a:blipFill>
                <a:blip r:embed="rId5"/>
                <a:stretch>
                  <a:fillRect b="-70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6327E1B-B0CC-2A91-A75A-8FF6CC8D8535}"/>
                  </a:ext>
                </a:extLst>
              </p:cNvPr>
              <p:cNvSpPr txBox="1"/>
              <p:nvPr/>
            </p:nvSpPr>
            <p:spPr>
              <a:xfrm>
                <a:off x="5744296" y="2542117"/>
                <a:ext cx="1807589" cy="596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</m:acc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altLang="zh-CN" sz="1600" i="1">
                              <a:latin typeface="Cambria Math" panose="02040503050406030204" pitchFamily="18" charset="0"/>
                            </a:rPr>
                            <m:t>π</m:t>
                          </m:r>
                          <m:sSub>
                            <m:sSub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²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zh-CN" altLang="en-US" sz="1600" b="1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6327E1B-B0CC-2A91-A75A-8FF6CC8D8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296" y="2542117"/>
                <a:ext cx="1807589" cy="5967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箭头: 右 3">
            <a:extLst>
              <a:ext uri="{FF2B5EF4-FFF2-40B4-BE49-F238E27FC236}">
                <a16:creationId xmlns:a16="http://schemas.microsoft.com/office/drawing/2014/main" id="{A9C21CB0-6190-4040-CD68-6B2EF75F1794}"/>
              </a:ext>
            </a:extLst>
          </p:cNvPr>
          <p:cNvSpPr/>
          <p:nvPr/>
        </p:nvSpPr>
        <p:spPr>
          <a:xfrm>
            <a:off x="4402281" y="2702502"/>
            <a:ext cx="721297" cy="25862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2A0926D-29E3-C000-24CC-78CF1362D69C}"/>
                  </a:ext>
                </a:extLst>
              </p:cNvPr>
              <p:cNvSpPr txBox="1"/>
              <p:nvPr/>
            </p:nvSpPr>
            <p:spPr>
              <a:xfrm>
                <a:off x="2156437" y="3366511"/>
                <a:ext cx="2103668" cy="468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定义式：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den>
                    </m:f>
                  </m:oMath>
                </a14:m>
                <a:endPara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2A0926D-29E3-C000-24CC-78CF1362D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437" y="3366511"/>
                <a:ext cx="2103668" cy="468975"/>
              </a:xfrm>
              <a:prstGeom prst="rect">
                <a:avLst/>
              </a:prstGeom>
              <a:blipFill>
                <a:blip r:embed="rId7"/>
                <a:stretch>
                  <a:fillRect l="-1739" b="-25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5990496-A18B-5515-7100-95B2A24BDBFF}"/>
                  </a:ext>
                </a:extLst>
              </p:cNvPr>
              <p:cNvSpPr txBox="1"/>
              <p:nvPr/>
            </p:nvSpPr>
            <p:spPr>
              <a:xfrm>
                <a:off x="5619302" y="3344298"/>
                <a:ext cx="2103668" cy="520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定义式：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acc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</m:acc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𝑞</m:t>
                        </m:r>
                      </m:den>
                    </m:f>
                  </m:oMath>
                </a14:m>
                <a:endPara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5990496-A18B-5515-7100-95B2A24BD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302" y="3344298"/>
                <a:ext cx="2103668" cy="520720"/>
              </a:xfrm>
              <a:prstGeom prst="rect">
                <a:avLst/>
              </a:prstGeom>
              <a:blipFill>
                <a:blip r:embed="rId8"/>
                <a:stretch>
                  <a:fillRect l="-1739" b="-1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603EF24-E618-2CF0-1856-D4544C3FBD93}"/>
                  </a:ext>
                </a:extLst>
              </p:cNvPr>
              <p:cNvSpPr txBox="1"/>
              <p:nvPr/>
            </p:nvSpPr>
            <p:spPr>
              <a:xfrm>
                <a:off x="2156437" y="3907816"/>
                <a:ext cx="2103668" cy="4205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点电荷：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𝑘</m:t>
                    </m:r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²</m:t>
                        </m:r>
                      </m:den>
                    </m:f>
                  </m:oMath>
                </a14:m>
                <a:endPara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603EF24-E618-2CF0-1856-D4544C3FB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437" y="3907816"/>
                <a:ext cx="2103668" cy="420500"/>
              </a:xfrm>
              <a:prstGeom prst="rect">
                <a:avLst/>
              </a:prstGeom>
              <a:blipFill>
                <a:blip r:embed="rId9"/>
                <a:stretch>
                  <a:fillRect l="-1739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7554F3C-BC0D-6CE7-EE9D-CD4A931BFEBB}"/>
                  </a:ext>
                </a:extLst>
              </p:cNvPr>
              <p:cNvSpPr txBox="1"/>
              <p:nvPr/>
            </p:nvSpPr>
            <p:spPr>
              <a:xfrm>
                <a:off x="5619302" y="3907816"/>
                <a:ext cx="2677804" cy="4718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点电荷：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acc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</a:rPr>
                          <m:t>π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²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</m:oMath>
                </a14:m>
                <a:endPara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7554F3C-BC0D-6CE7-EE9D-CD4A931BF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302" y="3907816"/>
                <a:ext cx="2677804" cy="471860"/>
              </a:xfrm>
              <a:prstGeom prst="rect">
                <a:avLst/>
              </a:prstGeom>
              <a:blipFill>
                <a:blip r:embed="rId10"/>
                <a:stretch>
                  <a:fillRect l="-13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箭头: 右 20">
            <a:extLst>
              <a:ext uri="{FF2B5EF4-FFF2-40B4-BE49-F238E27FC236}">
                <a16:creationId xmlns:a16="http://schemas.microsoft.com/office/drawing/2014/main" id="{9AEE7B89-013B-408E-C96F-854753307DBB}"/>
              </a:ext>
            </a:extLst>
          </p:cNvPr>
          <p:cNvSpPr/>
          <p:nvPr/>
        </p:nvSpPr>
        <p:spPr>
          <a:xfrm>
            <a:off x="4402281" y="3735703"/>
            <a:ext cx="721297" cy="25862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27CBE0B-88B2-B664-49BA-6387FDA60E05}"/>
                  </a:ext>
                </a:extLst>
              </p:cNvPr>
              <p:cNvSpPr txBox="1"/>
              <p:nvPr/>
            </p:nvSpPr>
            <p:spPr>
              <a:xfrm>
                <a:off x="1685500" y="4542730"/>
                <a:ext cx="2499437" cy="764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  <m:nary>
                        <m:naryPr>
                          <m:chr m:val="∑"/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²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27CBE0B-88B2-B664-49BA-6387FDA60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500" y="4542730"/>
                <a:ext cx="2499437" cy="76450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B2FB0AA9-9AF9-13B4-AF51-2020293D69E9}"/>
                  </a:ext>
                </a:extLst>
              </p:cNvPr>
              <p:cNvSpPr txBox="1"/>
              <p:nvPr/>
            </p:nvSpPr>
            <p:spPr>
              <a:xfrm>
                <a:off x="5619302" y="4614803"/>
                <a:ext cx="2499436" cy="738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acc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</m:e>
                      </m:nary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altLang="zh-CN" sz="1600" i="1">
                              <a:latin typeface="Cambria Math" panose="02040503050406030204" pitchFamily="18" charset="0"/>
                            </a:rPr>
                            <m:t>π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²</m:t>
                              </m:r>
                            </m:den>
                          </m:f>
                          <m:acc>
                            <m:accPr>
                              <m:chr m:val="⃗"/>
                              <m:ctrlP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160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B2FB0AA9-9AF9-13B4-AF51-2020293D6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302" y="4614803"/>
                <a:ext cx="2499436" cy="7382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箭头: 右 24">
            <a:extLst>
              <a:ext uri="{FF2B5EF4-FFF2-40B4-BE49-F238E27FC236}">
                <a16:creationId xmlns:a16="http://schemas.microsoft.com/office/drawing/2014/main" id="{F40E7186-CB18-5F62-0221-94D46A909EBC}"/>
              </a:ext>
            </a:extLst>
          </p:cNvPr>
          <p:cNvSpPr/>
          <p:nvPr/>
        </p:nvSpPr>
        <p:spPr>
          <a:xfrm>
            <a:off x="4402280" y="4795667"/>
            <a:ext cx="721297" cy="25862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5844F9B-8040-F066-7054-9794252F2236}"/>
              </a:ext>
            </a:extLst>
          </p:cNvPr>
          <p:cNvCxnSpPr>
            <a:cxnSpLocks/>
          </p:cNvCxnSpPr>
          <p:nvPr/>
        </p:nvCxnSpPr>
        <p:spPr>
          <a:xfrm>
            <a:off x="335625" y="3228015"/>
            <a:ext cx="7961481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B4710118-99CA-72BB-5FF4-AC7CFDD0081E}"/>
              </a:ext>
            </a:extLst>
          </p:cNvPr>
          <p:cNvCxnSpPr>
            <a:cxnSpLocks/>
          </p:cNvCxnSpPr>
          <p:nvPr/>
        </p:nvCxnSpPr>
        <p:spPr>
          <a:xfrm>
            <a:off x="335625" y="4504885"/>
            <a:ext cx="790011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914B5D76-1F41-07BF-7C60-695FA34BAEDD}"/>
              </a:ext>
            </a:extLst>
          </p:cNvPr>
          <p:cNvCxnSpPr>
            <a:cxnSpLocks/>
          </p:cNvCxnSpPr>
          <p:nvPr/>
        </p:nvCxnSpPr>
        <p:spPr>
          <a:xfrm flipV="1">
            <a:off x="1780797" y="2577616"/>
            <a:ext cx="0" cy="2833431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27DBEEF3-E59A-A564-FC1E-59E3547A6C04}"/>
                  </a:ext>
                </a:extLst>
              </p:cNvPr>
              <p:cNvSpPr/>
              <p:nvPr/>
            </p:nvSpPr>
            <p:spPr>
              <a:xfrm>
                <a:off x="8172603" y="1457917"/>
                <a:ext cx="3443033" cy="1244585"/>
              </a:xfrm>
              <a:prstGeom prst="roundRect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1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：静电力常量</a:t>
                </a:r>
                <a:endParaRPr lang="en-US" altLang="zh-CN" sz="14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=9×</m:t>
                    </m:r>
                    <m:sSup>
                      <m:sSupPr>
                        <m:ctrlPr>
                          <a:rPr lang="en-US" altLang="zh-CN" sz="1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a:rPr lang="en-US" altLang="zh-CN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altLang="zh-CN" sz="140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altLang="zh-CN" sz="14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zh-CN" sz="14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a:rPr lang="en-US" altLang="zh-CN" sz="140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²∙</m:t>
                    </m:r>
                    <m:sSup>
                      <m:sSupPr>
                        <m:ctrlPr>
                          <a:rPr lang="en-US" altLang="zh-CN" sz="1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</m:e>
                      <m:sup>
                        <m:r>
                          <a:rPr lang="en-US" altLang="zh-CN" sz="1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altLang="zh-CN" sz="1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4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：真空介电常数</a:t>
                </a:r>
                <a:endParaRPr lang="en-US" altLang="zh-CN" sz="14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4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8.85</m:t>
                    </m:r>
                    <m:r>
                      <a:rPr lang="en-US" altLang="zh-CN" sz="1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−12</m:t>
                        </m:r>
                      </m:sup>
                    </m:sSup>
                  </m:oMath>
                </a14:m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US" altLang="zh-CN" sz="140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sz="1400" dirty="0">
                    <a:solidFill>
                      <a:schemeClr val="bg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CN" sz="140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zh-CN" sz="1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zh-CN" altLang="en-US" sz="14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27DBEEF3-E59A-A564-FC1E-59E3547A6C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2603" y="1457917"/>
                <a:ext cx="3443033" cy="1244585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 w="285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组合 35">
            <a:extLst>
              <a:ext uri="{FF2B5EF4-FFF2-40B4-BE49-F238E27FC236}">
                <a16:creationId xmlns:a16="http://schemas.microsoft.com/office/drawing/2014/main" id="{D2A6C96F-3A0B-4C53-EF22-D208478D1AFC}"/>
              </a:ext>
            </a:extLst>
          </p:cNvPr>
          <p:cNvGrpSpPr/>
          <p:nvPr/>
        </p:nvGrpSpPr>
        <p:grpSpPr>
          <a:xfrm>
            <a:off x="10380135" y="609602"/>
            <a:ext cx="2444889" cy="1758288"/>
            <a:chOff x="10380135" y="609602"/>
            <a:chExt cx="2444889" cy="17582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FE1EFE64-B09B-0AF7-3D6C-1387CA9F186D}"/>
                    </a:ext>
                  </a:extLst>
                </p:cNvPr>
                <p:cNvSpPr txBox="1"/>
                <p:nvPr/>
              </p:nvSpPr>
              <p:spPr>
                <a:xfrm>
                  <a:off x="10538657" y="1513925"/>
                  <a:ext cx="1093911" cy="61427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m:rPr>
                                <m:sty m:val="p"/>
                              </m:r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π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FE1EFE64-B09B-0AF7-3D6C-1387CA9F18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38657" y="1513925"/>
                  <a:ext cx="1093911" cy="61427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弧形 34">
              <a:extLst>
                <a:ext uri="{FF2B5EF4-FFF2-40B4-BE49-F238E27FC236}">
                  <a16:creationId xmlns:a16="http://schemas.microsoft.com/office/drawing/2014/main" id="{1C1E5B66-BFF1-752A-4984-8FEF03CFA850}"/>
                </a:ext>
              </a:extLst>
            </p:cNvPr>
            <p:cNvSpPr/>
            <p:nvPr/>
          </p:nvSpPr>
          <p:spPr>
            <a:xfrm rot="10800000">
              <a:off x="10380135" y="609602"/>
              <a:ext cx="2444889" cy="1758288"/>
            </a:xfrm>
            <a:prstGeom prst="arc">
              <a:avLst>
                <a:gd name="adj1" fmla="val 16200000"/>
                <a:gd name="adj2" fmla="val 47645"/>
              </a:avLst>
            </a:prstGeom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28A163E-456A-4870-E41D-9CDADBED5BCA}"/>
              </a:ext>
            </a:extLst>
          </p:cNvPr>
          <p:cNvGrpSpPr/>
          <p:nvPr/>
        </p:nvGrpSpPr>
        <p:grpSpPr>
          <a:xfrm>
            <a:off x="9039021" y="3141751"/>
            <a:ext cx="2081809" cy="566793"/>
            <a:chOff x="9039021" y="3266104"/>
            <a:chExt cx="2081809" cy="566793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1404061A-EB5B-FA73-DDA7-34537A5C53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39021" y="3428999"/>
              <a:ext cx="2081809" cy="403898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E8EF1E55-811B-DD10-8313-5255DFF5AD8B}"/>
                    </a:ext>
                  </a:extLst>
                </p:cNvPr>
                <p:cNvSpPr txBox="1"/>
                <p:nvPr/>
              </p:nvSpPr>
              <p:spPr>
                <a:xfrm>
                  <a:off x="9947077" y="3266104"/>
                  <a:ext cx="35779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zh-CN" altLang="en-US" sz="16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E8EF1E55-811B-DD10-8313-5255DFF5AD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7077" y="3266104"/>
                  <a:ext cx="357791" cy="33855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A57244E1-5A0C-7050-FDC7-73A29A694FF7}"/>
              </a:ext>
            </a:extLst>
          </p:cNvPr>
          <p:cNvGrpSpPr/>
          <p:nvPr/>
        </p:nvGrpSpPr>
        <p:grpSpPr>
          <a:xfrm>
            <a:off x="9090715" y="3308590"/>
            <a:ext cx="357790" cy="377426"/>
            <a:chOff x="9090715" y="3432943"/>
            <a:chExt cx="357790" cy="377426"/>
          </a:xfrm>
        </p:grpSpPr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794D48C9-329F-D28B-8207-F2130E802A4A}"/>
                </a:ext>
              </a:extLst>
            </p:cNvPr>
            <p:cNvCxnSpPr/>
            <p:nvPr/>
          </p:nvCxnSpPr>
          <p:spPr>
            <a:xfrm flipV="1">
              <a:off x="9159399" y="3752804"/>
              <a:ext cx="281283" cy="57565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E3F423E8-55D0-0330-ABF2-C617EA34EE7E}"/>
                    </a:ext>
                  </a:extLst>
                </p:cNvPr>
                <p:cNvSpPr txBox="1"/>
                <p:nvPr/>
              </p:nvSpPr>
              <p:spPr>
                <a:xfrm>
                  <a:off x="9090715" y="3432943"/>
                  <a:ext cx="35779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CN" sz="14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14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zh-CN" altLang="en-US" sz="1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E3F423E8-55D0-0330-ABF2-C617EA34EE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0715" y="3432943"/>
                  <a:ext cx="357790" cy="30777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81B9667B-BA0D-8ABE-8665-14D80B0984EF}"/>
              </a:ext>
            </a:extLst>
          </p:cNvPr>
          <p:cNvGrpSpPr/>
          <p:nvPr/>
        </p:nvGrpSpPr>
        <p:grpSpPr>
          <a:xfrm>
            <a:off x="9159399" y="3550070"/>
            <a:ext cx="2128055" cy="472715"/>
            <a:chOff x="9159398" y="3672161"/>
            <a:chExt cx="2128055" cy="472715"/>
          </a:xfrm>
        </p:grpSpPr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F14132F9-83A8-9611-D124-AD2CE90FF5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9398" y="3672161"/>
              <a:ext cx="699433" cy="13820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C480A01F-6581-61E5-CE84-1343C9A9B8D5}"/>
                    </a:ext>
                  </a:extLst>
                </p:cNvPr>
                <p:cNvSpPr txBox="1"/>
                <p:nvPr/>
              </p:nvSpPr>
              <p:spPr>
                <a:xfrm>
                  <a:off x="9509114" y="3705845"/>
                  <a:ext cx="1778339" cy="4390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CN" sz="11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1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</m:acc>
                        <m:r>
                          <a:rPr lang="en-US" altLang="zh-CN" sz="11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m:rPr>
                                <m:sty m:val="p"/>
                              </m:rPr>
                              <a:rPr lang="en-US" altLang="zh-CN" sz="1100" i="1">
                                <a:latin typeface="Cambria Math" panose="02040503050406030204" pitchFamily="18" charset="0"/>
                              </a:rPr>
                              <m:t>π</m:t>
                            </m:r>
                            <m:sSub>
                              <m:sSubPr>
                                <m:ctrlPr>
                                  <a:rPr lang="en-US" altLang="zh-CN" sz="11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10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11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11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CN" sz="1100" i="1">
                                <a:latin typeface="Cambria Math" panose="02040503050406030204" pitchFamily="18" charset="0"/>
                              </a:rPr>
                              <m:t>²</m:t>
                            </m:r>
                          </m:den>
                        </m:f>
                        <m:acc>
                          <m:accPr>
                            <m:chr m:val="⃗"/>
                            <m:ctrlPr>
                              <a:rPr lang="en-US" altLang="zh-CN" sz="11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11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1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zh-CN" altLang="en-US" sz="1100" dirty="0"/>
                </a:p>
              </p:txBody>
            </p:sp>
          </mc:Choice>
          <mc:Fallback xmlns="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C480A01F-6581-61E5-CE84-1343C9A9B8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9114" y="3705845"/>
                  <a:ext cx="1778339" cy="4390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D532A82C-8611-6035-C575-D420542BEC0A}"/>
              </a:ext>
            </a:extLst>
          </p:cNvPr>
          <p:cNvGrpSpPr/>
          <p:nvPr/>
        </p:nvGrpSpPr>
        <p:grpSpPr>
          <a:xfrm>
            <a:off x="9039021" y="4580498"/>
            <a:ext cx="1663373" cy="510038"/>
            <a:chOff x="9039021" y="3322859"/>
            <a:chExt cx="1663373" cy="510038"/>
          </a:xfrm>
        </p:grpSpPr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26C94D74-C2E1-E6C9-8F06-3D55588C63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39021" y="3507703"/>
              <a:ext cx="1663373" cy="325194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DA272668-A2DB-DEC3-1B9D-710563369C2E}"/>
                    </a:ext>
                  </a:extLst>
                </p:cNvPr>
                <p:cNvSpPr txBox="1"/>
                <p:nvPr/>
              </p:nvSpPr>
              <p:spPr>
                <a:xfrm>
                  <a:off x="9677310" y="3322859"/>
                  <a:ext cx="35779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zh-CN" altLang="en-US" sz="16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DA272668-A2DB-DEC3-1B9D-710563369C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7310" y="3322859"/>
                  <a:ext cx="357791" cy="338554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D0C84FE5-4C08-996F-4C99-A72EBAE2972A}"/>
              </a:ext>
            </a:extLst>
          </p:cNvPr>
          <p:cNvGrpSpPr/>
          <p:nvPr/>
        </p:nvGrpSpPr>
        <p:grpSpPr>
          <a:xfrm>
            <a:off x="9092119" y="4683439"/>
            <a:ext cx="357790" cy="377426"/>
            <a:chOff x="9090715" y="3432943"/>
            <a:chExt cx="357790" cy="377426"/>
          </a:xfrm>
        </p:grpSpPr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C98B54CF-7AF1-B054-9A7B-3A498EC4AB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9399" y="3761597"/>
              <a:ext cx="286754" cy="48772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84C56D63-7DB3-618D-999A-EE10DA28554B}"/>
                    </a:ext>
                  </a:extLst>
                </p:cNvPr>
                <p:cNvSpPr txBox="1"/>
                <p:nvPr/>
              </p:nvSpPr>
              <p:spPr>
                <a:xfrm>
                  <a:off x="9090715" y="3432943"/>
                  <a:ext cx="35779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CN" sz="14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14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zh-CN" altLang="en-US" sz="1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84C56D63-7DB3-618D-999A-EE10DA2855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0715" y="3432943"/>
                  <a:ext cx="357790" cy="30777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36B6FB6F-336F-6229-9469-2C7C30C75BB2}"/>
              </a:ext>
            </a:extLst>
          </p:cNvPr>
          <p:cNvGrpSpPr/>
          <p:nvPr/>
        </p:nvGrpSpPr>
        <p:grpSpPr>
          <a:xfrm>
            <a:off x="10026089" y="4666681"/>
            <a:ext cx="1778339" cy="607158"/>
            <a:chOff x="9585445" y="3347626"/>
            <a:chExt cx="1778339" cy="607158"/>
          </a:xfrm>
        </p:grpSpPr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7EE1CB2E-A6F9-E746-8466-09E46F6AD3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83910" y="3347626"/>
              <a:ext cx="465493" cy="9198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356A0CEB-2DEB-7263-A4AE-2EE57F6342F8}"/>
                    </a:ext>
                  </a:extLst>
                </p:cNvPr>
                <p:cNvSpPr txBox="1"/>
                <p:nvPr/>
              </p:nvSpPr>
              <p:spPr>
                <a:xfrm>
                  <a:off x="9585445" y="3515753"/>
                  <a:ext cx="1778339" cy="4390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CN" sz="11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100" b="1" i="1"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</m:acc>
                        <m:r>
                          <a:rPr lang="en-US" altLang="zh-CN" sz="11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11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1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1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m:rPr>
                                <m:sty m:val="p"/>
                              </m:rPr>
                              <a:rPr lang="en-US" altLang="zh-CN" sz="1100" i="1">
                                <a:latin typeface="Cambria Math" panose="02040503050406030204" pitchFamily="18" charset="0"/>
                              </a:rPr>
                              <m:t>π</m:t>
                            </m:r>
                            <m:sSub>
                              <m:sSubPr>
                                <m:ctrlPr>
                                  <a:rPr lang="en-US" altLang="zh-CN" sz="11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100" i="1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altLang="zh-CN" sz="1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altLang="zh-CN" sz="11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1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num>
                          <m:den>
                            <m:r>
                              <a:rPr lang="en-US" altLang="zh-CN" sz="11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CN" sz="1100" i="1">
                                <a:latin typeface="Cambria Math" panose="02040503050406030204" pitchFamily="18" charset="0"/>
                              </a:rPr>
                              <m:t>²</m:t>
                            </m:r>
                          </m:den>
                        </m:f>
                        <m:acc>
                          <m:accPr>
                            <m:chr m:val="⃗"/>
                            <m:ctrlPr>
                              <a:rPr lang="en-US" altLang="zh-CN" sz="11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11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10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zh-CN" altLang="en-US" sz="1100" dirty="0"/>
                </a:p>
              </p:txBody>
            </p:sp>
          </mc:Choice>
          <mc:Fallback xmlns=""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356A0CEB-2DEB-7263-A4AE-2EE57F6342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5445" y="3515753"/>
                  <a:ext cx="1778339" cy="43903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6E40FDF8-AB35-E49D-7AAC-A1F92D0F3F81}"/>
              </a:ext>
            </a:extLst>
          </p:cNvPr>
          <p:cNvGrpSpPr/>
          <p:nvPr/>
        </p:nvGrpSpPr>
        <p:grpSpPr>
          <a:xfrm>
            <a:off x="10406528" y="4435364"/>
            <a:ext cx="357791" cy="361112"/>
            <a:chOff x="10406528" y="4383811"/>
            <a:chExt cx="357791" cy="361112"/>
          </a:xfrm>
        </p:grpSpPr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49528D3E-044D-9225-2E39-1182A2D11A34}"/>
                </a:ext>
              </a:extLst>
            </p:cNvPr>
            <p:cNvSpPr/>
            <p:nvPr/>
          </p:nvSpPr>
          <p:spPr>
            <a:xfrm>
              <a:off x="10671259" y="4682654"/>
              <a:ext cx="62269" cy="6226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ABD8DB9B-0758-8641-4D24-861233FE9BC5}"/>
                    </a:ext>
                  </a:extLst>
                </p:cNvPr>
                <p:cNvSpPr txBox="1"/>
                <p:nvPr/>
              </p:nvSpPr>
              <p:spPr>
                <a:xfrm>
                  <a:off x="10406528" y="4383811"/>
                  <a:ext cx="35779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zh-CN" altLang="en-US" sz="16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ABD8DB9B-0758-8641-4D24-861233FE9B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6528" y="4383811"/>
                  <a:ext cx="357791" cy="338554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E3DFBCDB-CD69-219A-8F24-4182FEB1DB0E}"/>
              </a:ext>
            </a:extLst>
          </p:cNvPr>
          <p:cNvGrpSpPr/>
          <p:nvPr/>
        </p:nvGrpSpPr>
        <p:grpSpPr>
          <a:xfrm>
            <a:off x="8918644" y="3594415"/>
            <a:ext cx="528084" cy="347965"/>
            <a:chOff x="8918644" y="3594415"/>
            <a:chExt cx="528084" cy="347965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D072EE0B-012A-B88F-928A-5231EBA00EB0}"/>
                </a:ext>
              </a:extLst>
            </p:cNvPr>
            <p:cNvSpPr/>
            <p:nvPr/>
          </p:nvSpPr>
          <p:spPr>
            <a:xfrm>
              <a:off x="8918644" y="3594415"/>
              <a:ext cx="240755" cy="24075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</a:rPr>
                <a:t>+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A3A1DE07-EDB1-3858-FF36-4E361BCB6ABC}"/>
                    </a:ext>
                  </a:extLst>
                </p:cNvPr>
                <p:cNvSpPr txBox="1"/>
                <p:nvPr/>
              </p:nvSpPr>
              <p:spPr>
                <a:xfrm>
                  <a:off x="9023461" y="3680770"/>
                  <a:ext cx="423267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1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A3A1DE07-EDB1-3858-FF36-4E361BCB6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3461" y="3680770"/>
                  <a:ext cx="423267" cy="26161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E8E44FD-CD03-5603-9998-6494342B2FD9}"/>
              </a:ext>
            </a:extLst>
          </p:cNvPr>
          <p:cNvGrpSpPr/>
          <p:nvPr/>
        </p:nvGrpSpPr>
        <p:grpSpPr>
          <a:xfrm>
            <a:off x="11000453" y="3184269"/>
            <a:ext cx="509521" cy="379188"/>
            <a:chOff x="11000453" y="3184269"/>
            <a:chExt cx="509521" cy="379188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7B3848BA-1804-724E-ED87-F3066AA3DD04}"/>
                </a:ext>
              </a:extLst>
            </p:cNvPr>
            <p:cNvSpPr/>
            <p:nvPr/>
          </p:nvSpPr>
          <p:spPr>
            <a:xfrm>
              <a:off x="11000453" y="3184269"/>
              <a:ext cx="240755" cy="240755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A0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rgbClr val="00A0E9"/>
                  </a:solidFill>
                </a:rPr>
                <a:t>－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1334306B-3A95-CD62-1A46-B13C7F1B4B3F}"/>
                    </a:ext>
                  </a:extLst>
                </p:cNvPr>
                <p:cNvSpPr txBox="1"/>
                <p:nvPr/>
              </p:nvSpPr>
              <p:spPr>
                <a:xfrm>
                  <a:off x="11086707" y="3301847"/>
                  <a:ext cx="423267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100" b="0" i="1" smtClean="0">
                                <a:solidFill>
                                  <a:srgbClr val="00A0E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100" b="0" i="1" smtClean="0">
                                <a:solidFill>
                                  <a:srgbClr val="00A0E9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1100" b="0" i="1" smtClean="0">
                                <a:solidFill>
                                  <a:srgbClr val="00A0E9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100" dirty="0">
                    <a:solidFill>
                      <a:srgbClr val="00A0E9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1334306B-3A95-CD62-1A46-B13C7F1B4B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6707" y="3301847"/>
                  <a:ext cx="423267" cy="26161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CF44C2AE-3092-EB8D-CC79-3A3C833B4D5D}"/>
              </a:ext>
            </a:extLst>
          </p:cNvPr>
          <p:cNvGrpSpPr/>
          <p:nvPr/>
        </p:nvGrpSpPr>
        <p:grpSpPr>
          <a:xfrm>
            <a:off x="8918644" y="4952485"/>
            <a:ext cx="528083" cy="369990"/>
            <a:chOff x="8918644" y="4952485"/>
            <a:chExt cx="528083" cy="369990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73FD7F73-1007-2BC6-4792-128AD87B11EE}"/>
                </a:ext>
              </a:extLst>
            </p:cNvPr>
            <p:cNvSpPr/>
            <p:nvPr/>
          </p:nvSpPr>
          <p:spPr>
            <a:xfrm>
              <a:off x="8918644" y="4952485"/>
              <a:ext cx="240755" cy="24075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</a:rPr>
                <a:t>+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5D039E0D-3DC2-FDC7-35A0-D433C6DC7E9D}"/>
                    </a:ext>
                  </a:extLst>
                </p:cNvPr>
                <p:cNvSpPr txBox="1"/>
                <p:nvPr/>
              </p:nvSpPr>
              <p:spPr>
                <a:xfrm>
                  <a:off x="9023460" y="5060865"/>
                  <a:ext cx="423267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zh-CN" altLang="en-US" sz="11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5D039E0D-3DC2-FDC7-35A0-D433C6DC7E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3460" y="5060865"/>
                  <a:ext cx="423267" cy="26161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893193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5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  <p:bldP spid="11" grpId="0"/>
      <p:bldP spid="12" grpId="0"/>
      <p:bldP spid="3" grpId="0"/>
      <p:bldP spid="13" grpId="0"/>
      <p:bldP spid="4" grpId="0" animBg="1"/>
      <p:bldP spid="15" grpId="0"/>
      <p:bldP spid="18" grpId="0"/>
      <p:bldP spid="19" grpId="0"/>
      <p:bldP spid="20" grpId="0"/>
      <p:bldP spid="21" grpId="0" animBg="1"/>
      <p:bldP spid="22" grpId="0"/>
      <p:bldP spid="23" grpId="0"/>
      <p:bldP spid="25" grpId="0" animBg="1"/>
      <p:bldP spid="3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B5F2C4E3-A7DE-F02A-EB89-FA5270E277C9}"/>
              </a:ext>
            </a:extLst>
          </p:cNvPr>
          <p:cNvSpPr txBox="1"/>
          <p:nvPr/>
        </p:nvSpPr>
        <p:spPr>
          <a:xfrm>
            <a:off x="1232317" y="3332809"/>
            <a:ext cx="1204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均匀带电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无限大平面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1D20654-74F6-B612-F3DC-47E3095B1BB5}"/>
                  </a:ext>
                </a:extLst>
              </p:cNvPr>
              <p:cNvSpPr txBox="1"/>
              <p:nvPr/>
            </p:nvSpPr>
            <p:spPr>
              <a:xfrm>
                <a:off x="2307763" y="3403400"/>
                <a:ext cx="10109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面电荷密度</a:t>
                </a:r>
                <a14:m>
                  <m:oMath xmlns:m="http://schemas.openxmlformats.org/officeDocument/2006/math">
                    <m:r>
                      <a:rPr lang="en-US" altLang="zh-CN" sz="12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1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1D20654-74F6-B612-F3DC-47E3095B1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763" y="3403400"/>
                <a:ext cx="101094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9ADC850-91D6-2616-512C-2D17E69F27B5}"/>
                  </a:ext>
                </a:extLst>
              </p:cNvPr>
              <p:cNvSpPr txBox="1"/>
              <p:nvPr/>
            </p:nvSpPr>
            <p:spPr>
              <a:xfrm>
                <a:off x="1213290" y="4223261"/>
                <a:ext cx="2024989" cy="738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160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𝜑</m:t>
                      </m:r>
                      <m:r>
                        <a:rPr lang="en-US" altLang="zh-CN" sz="1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=</m:t>
                      </m:r>
                      <m:r>
                        <a:rPr lang="en-US" altLang="zh-CN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>
                            <a:rPr lang="en-US" altLang="zh-CN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zh-CN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/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（匀强电场电势 无需记忆）</a:t>
                </a: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9ADC850-91D6-2616-512C-2D17E69F2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290" y="4223261"/>
                <a:ext cx="2024989" cy="738857"/>
              </a:xfrm>
              <a:prstGeom prst="rect">
                <a:avLst/>
              </a:prstGeom>
              <a:blipFill>
                <a:blip r:embed="rId6"/>
                <a:stretch>
                  <a:fillRect l="-1807" r="-1506" b="-66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7F963626-9FB1-57A1-2884-1F4763F71D96}"/>
              </a:ext>
            </a:extLst>
          </p:cNvPr>
          <p:cNvSpPr txBox="1"/>
          <p:nvPr/>
        </p:nvSpPr>
        <p:spPr>
          <a:xfrm>
            <a:off x="1198387" y="5146089"/>
            <a:ext cx="206490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场点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：任取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距离满足“无限大”即可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以平面所在处为电势零点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D930BCA-C333-32FC-B0DF-39B55375F704}"/>
              </a:ext>
            </a:extLst>
          </p:cNvPr>
          <p:cNvCxnSpPr>
            <a:cxnSpLocks/>
          </p:cNvCxnSpPr>
          <p:nvPr/>
        </p:nvCxnSpPr>
        <p:spPr>
          <a:xfrm>
            <a:off x="576364" y="4053787"/>
            <a:ext cx="1103927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0C10F8A8-FC0A-8492-0712-77F58C037449}"/>
              </a:ext>
            </a:extLst>
          </p:cNvPr>
          <p:cNvCxnSpPr>
            <a:cxnSpLocks/>
          </p:cNvCxnSpPr>
          <p:nvPr/>
        </p:nvCxnSpPr>
        <p:spPr>
          <a:xfrm>
            <a:off x="576364" y="5043020"/>
            <a:ext cx="1103927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733A020E-CC61-AF97-7E23-F1E499C7BB47}"/>
              </a:ext>
            </a:extLst>
          </p:cNvPr>
          <p:cNvCxnSpPr>
            <a:cxnSpLocks/>
          </p:cNvCxnSpPr>
          <p:nvPr/>
        </p:nvCxnSpPr>
        <p:spPr>
          <a:xfrm flipV="1">
            <a:off x="3371248" y="1927309"/>
            <a:ext cx="0" cy="414863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53E5CB0B-92E3-6F4B-195F-13183E975011}"/>
              </a:ext>
            </a:extLst>
          </p:cNvPr>
          <p:cNvCxnSpPr>
            <a:cxnSpLocks/>
          </p:cNvCxnSpPr>
          <p:nvPr/>
        </p:nvCxnSpPr>
        <p:spPr>
          <a:xfrm flipV="1">
            <a:off x="6224219" y="1934858"/>
            <a:ext cx="0" cy="414108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06DF8D45-4200-83EC-F492-A06FB55028FB}"/>
              </a:ext>
            </a:extLst>
          </p:cNvPr>
          <p:cNvCxnSpPr>
            <a:cxnSpLocks/>
          </p:cNvCxnSpPr>
          <p:nvPr/>
        </p:nvCxnSpPr>
        <p:spPr>
          <a:xfrm flipV="1">
            <a:off x="8883655" y="1934858"/>
            <a:ext cx="0" cy="414108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7A3E3BE8-5B4F-9D6D-BB33-E713332D4557}"/>
              </a:ext>
            </a:extLst>
          </p:cNvPr>
          <p:cNvSpPr txBox="1"/>
          <p:nvPr/>
        </p:nvSpPr>
        <p:spPr>
          <a:xfrm>
            <a:off x="3475317" y="3326918"/>
            <a:ext cx="2316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两均匀带等量异种电荷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无限大平面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3B46C06-4A91-5274-91CE-FD3613254734}"/>
                  </a:ext>
                </a:extLst>
              </p:cNvPr>
              <p:cNvSpPr txBox="1"/>
              <p:nvPr/>
            </p:nvSpPr>
            <p:spPr>
              <a:xfrm>
                <a:off x="4718914" y="3629643"/>
                <a:ext cx="15385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面电荷密度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+</m:t>
                    </m:r>
                    <m:r>
                      <a:rPr lang="en-US" altLang="zh-CN" sz="1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zh-CN" sz="12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/−</m:t>
                    </m:r>
                    <m:r>
                      <a:rPr lang="en-US" altLang="zh-CN" sz="1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3B46C06-4A91-5274-91CE-FD3613254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914" y="3629643"/>
                <a:ext cx="1538533" cy="276999"/>
              </a:xfrm>
              <a:prstGeom prst="rect">
                <a:avLst/>
              </a:prstGeom>
              <a:blipFill>
                <a:blip r:embed="rId7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6C278175-B74E-1609-61C2-27FE3B77DD5D}"/>
                  </a:ext>
                </a:extLst>
              </p:cNvPr>
              <p:cNvSpPr txBox="1"/>
              <p:nvPr/>
            </p:nvSpPr>
            <p:spPr>
              <a:xfrm>
                <a:off x="3525453" y="4226228"/>
                <a:ext cx="2572184" cy="7388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𝜑</m:t>
                          </m:r>
                        </m:e>
                        <m:sub>
                          <m:r>
                            <a:rPr lang="zh-CN" altLang="en-US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内</m:t>
                          </m:r>
                        </m:sub>
                      </m:sSub>
                      <m:r>
                        <a:rPr lang="en-US" altLang="zh-CN" sz="1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</m:t>
                      </m:r>
                      <m:r>
                        <a:rPr lang="en-US" altLang="zh-CN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zh-CN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zh-CN" sz="1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/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（匀强电场电势 无需记忆）</a:t>
                </a: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6C278175-B74E-1609-61C2-27FE3B77D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5453" y="4226228"/>
                <a:ext cx="2572184" cy="738857"/>
              </a:xfrm>
              <a:prstGeom prst="rect">
                <a:avLst/>
              </a:prstGeom>
              <a:blipFill>
                <a:blip r:embed="rId8"/>
                <a:stretch>
                  <a:fillRect b="-66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本框 43">
            <a:extLst>
              <a:ext uri="{FF2B5EF4-FFF2-40B4-BE49-F238E27FC236}">
                <a16:creationId xmlns:a16="http://schemas.microsoft.com/office/drawing/2014/main" id="{1CF6745C-47B8-C1DB-E4C3-047CA615FDA1}"/>
              </a:ext>
            </a:extLst>
          </p:cNvPr>
          <p:cNvSpPr txBox="1"/>
          <p:nvPr/>
        </p:nvSpPr>
        <p:spPr>
          <a:xfrm>
            <a:off x="3502388" y="5141118"/>
            <a:ext cx="2559847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场点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：在两平面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距离满足“无限大”即可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以正极板所在处为电势零点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7B6E52D-EAAE-E427-600B-CF269A3FEE40}"/>
              </a:ext>
            </a:extLst>
          </p:cNvPr>
          <p:cNvSpPr txBox="1"/>
          <p:nvPr/>
        </p:nvSpPr>
        <p:spPr>
          <a:xfrm>
            <a:off x="6421516" y="3581037"/>
            <a:ext cx="1435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均匀带电球面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CDC41FFB-E72B-05A2-D686-5EA6DEDE5EF2}"/>
                  </a:ext>
                </a:extLst>
              </p:cNvPr>
              <p:cNvSpPr txBox="1"/>
              <p:nvPr/>
            </p:nvSpPr>
            <p:spPr>
              <a:xfrm>
                <a:off x="7826988" y="3541899"/>
                <a:ext cx="91069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带电量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+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𝑞</m:t>
                    </m:r>
                  </m:oMath>
                </a14:m>
                <a:endParaRPr lang="en-US" altLang="zh-CN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半径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𝑅</m:t>
                    </m:r>
                  </m:oMath>
                </a14:m>
                <a:endParaRPr lang="zh-CN" altLang="en-US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CDC41FFB-E72B-05A2-D686-5EA6DEDE5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6988" y="3541899"/>
                <a:ext cx="910695" cy="461665"/>
              </a:xfrm>
              <a:prstGeom prst="rect">
                <a:avLst/>
              </a:prstGeom>
              <a:blipFill>
                <a:blip r:embed="rId9"/>
                <a:stretch>
                  <a:fillRect l="-671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文本框 48">
            <a:extLst>
              <a:ext uri="{FF2B5EF4-FFF2-40B4-BE49-F238E27FC236}">
                <a16:creationId xmlns:a16="http://schemas.microsoft.com/office/drawing/2014/main" id="{3229C518-2769-0213-963E-B604DB7817AB}"/>
              </a:ext>
            </a:extLst>
          </p:cNvPr>
          <p:cNvSpPr txBox="1"/>
          <p:nvPr/>
        </p:nvSpPr>
        <p:spPr>
          <a:xfrm>
            <a:off x="6338771" y="5140426"/>
            <a:ext cx="242408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场点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：任取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距离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与球心之间的距离</a:t>
            </a:r>
          </a:p>
          <a:p>
            <a:pPr>
              <a:spcBef>
                <a:spcPts val="600"/>
              </a:spcBef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以无穷远处为电势零点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31D7544A-6824-B4DC-C9AD-711DF25EA6C1}"/>
              </a:ext>
            </a:extLst>
          </p:cNvPr>
          <p:cNvSpPr txBox="1"/>
          <p:nvPr/>
        </p:nvSpPr>
        <p:spPr>
          <a:xfrm>
            <a:off x="9059664" y="3575637"/>
            <a:ext cx="1435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均匀带电球体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3018F7FB-F932-E2DE-5F0F-39C755434277}"/>
                  </a:ext>
                </a:extLst>
              </p:cNvPr>
              <p:cNvSpPr txBox="1"/>
              <p:nvPr/>
            </p:nvSpPr>
            <p:spPr>
              <a:xfrm>
                <a:off x="10537193" y="3512717"/>
                <a:ext cx="10567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带电量</a:t>
                </a:r>
                <a14:m>
                  <m:oMath xmlns:m="http://schemas.openxmlformats.org/officeDocument/2006/math">
                    <m:r>
                      <a:rPr lang="en-US" altLang="zh-CN" sz="12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+</m:t>
                    </m:r>
                    <m:r>
                      <a:rPr lang="en-US" altLang="zh-CN" sz="12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𝑞</m:t>
                    </m:r>
                  </m:oMath>
                </a14:m>
                <a:endParaRPr lang="en-US" altLang="zh-CN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半径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𝑅</m:t>
                    </m:r>
                  </m:oMath>
                </a14:m>
                <a:endParaRPr lang="zh-CN" altLang="en-US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3018F7FB-F932-E2DE-5F0F-39C755434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7193" y="3512717"/>
                <a:ext cx="1056790" cy="461665"/>
              </a:xfrm>
              <a:prstGeom prst="rect">
                <a:avLst/>
              </a:prstGeom>
              <a:blipFill>
                <a:blip r:embed="rId10"/>
                <a:stretch>
                  <a:fillRect l="-578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6D5399A5-5FC9-2F05-7B1D-D9D973C3E93F}"/>
              </a:ext>
            </a:extLst>
          </p:cNvPr>
          <p:cNvCxnSpPr>
            <a:cxnSpLocks/>
          </p:cNvCxnSpPr>
          <p:nvPr/>
        </p:nvCxnSpPr>
        <p:spPr>
          <a:xfrm flipV="1">
            <a:off x="1150274" y="1940258"/>
            <a:ext cx="0" cy="413568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BB170997-1D9E-A36E-B2AF-E8B631BC3C25}"/>
              </a:ext>
            </a:extLst>
          </p:cNvPr>
          <p:cNvSpPr txBox="1"/>
          <p:nvPr/>
        </p:nvSpPr>
        <p:spPr>
          <a:xfrm>
            <a:off x="9004451" y="5146089"/>
            <a:ext cx="242408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场点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：任取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距离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与球心之间的距离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以无穷远处为电势零点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78D3433C-0F54-A3E2-9B1E-620FBE0BF119}"/>
              </a:ext>
            </a:extLst>
          </p:cNvPr>
          <p:cNvSpPr txBox="1"/>
          <p:nvPr/>
        </p:nvSpPr>
        <p:spPr>
          <a:xfrm>
            <a:off x="635121" y="2649056"/>
            <a:ext cx="400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带电体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B1D61F62-14D8-06CE-B3D7-DA024E2F1D37}"/>
              </a:ext>
            </a:extLst>
          </p:cNvPr>
          <p:cNvSpPr txBox="1"/>
          <p:nvPr/>
        </p:nvSpPr>
        <p:spPr>
          <a:xfrm>
            <a:off x="632208" y="4286209"/>
            <a:ext cx="400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公式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A2180E9-575D-828F-47AA-12D4A0D0A942}"/>
              </a:ext>
            </a:extLst>
          </p:cNvPr>
          <p:cNvSpPr txBox="1"/>
          <p:nvPr/>
        </p:nvSpPr>
        <p:spPr>
          <a:xfrm>
            <a:off x="632208" y="5275441"/>
            <a:ext cx="400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解释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8D3DAF89-95B1-CE18-0F69-099BCD6C51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898" y="1913362"/>
            <a:ext cx="1765730" cy="1237521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9123EAED-E3A8-47D5-A872-12B5ACD116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507" y="1795827"/>
            <a:ext cx="1663610" cy="1457238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36D0ECE8-B4E1-0A54-6362-3BA7CC62242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428" y="1787489"/>
            <a:ext cx="1811005" cy="16802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A56B3393-820F-9389-4E82-4569E3A6F608}"/>
                  </a:ext>
                </a:extLst>
              </p:cNvPr>
              <p:cNvSpPr txBox="1"/>
              <p:nvPr/>
            </p:nvSpPr>
            <p:spPr>
              <a:xfrm>
                <a:off x="6035967" y="4200066"/>
                <a:ext cx="1693434" cy="7490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400" i="1" smtClean="0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𝜑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altLang="zh-CN" sz="14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π</m:t>
                          </m:r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altLang="zh-CN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A56B3393-820F-9389-4E82-4569E3A6F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967" y="4200066"/>
                <a:ext cx="1693434" cy="749051"/>
              </a:xfrm>
              <a:prstGeom prst="rect">
                <a:avLst/>
              </a:prstGeom>
              <a:blipFill>
                <a:blip r:embed="rId17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61BD648B-7487-AE99-9F66-CCCDF3452743}"/>
                  </a:ext>
                </a:extLst>
              </p:cNvPr>
              <p:cNvSpPr txBox="1"/>
              <p:nvPr/>
            </p:nvSpPr>
            <p:spPr>
              <a:xfrm>
                <a:off x="7248085" y="4200066"/>
                <a:ext cx="1756366" cy="7490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400" i="1" smtClean="0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𝜑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altLang="zh-CN" sz="14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π</m:t>
                          </m:r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altLang="zh-CN" sz="14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1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(</a:t>
                </a:r>
                <a:r>
                  <a:rPr lang="zh-CN" altLang="en-US" sz="11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处处等势</a:t>
                </a:r>
                <a:r>
                  <a:rPr lang="en-US" altLang="zh-CN" sz="11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)</a:t>
                </a:r>
                <a:endParaRPr lang="zh-CN" altLang="en-US" sz="1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61BD648B-7487-AE99-9F66-CCCDF3452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085" y="4200066"/>
                <a:ext cx="1756366" cy="749051"/>
              </a:xfrm>
              <a:prstGeom prst="rect">
                <a:avLst/>
              </a:prstGeom>
              <a:blipFill>
                <a:blip r:embed="rId18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文本框 60">
            <a:extLst>
              <a:ext uri="{FF2B5EF4-FFF2-40B4-BE49-F238E27FC236}">
                <a16:creationId xmlns:a16="http://schemas.microsoft.com/office/drawing/2014/main" id="{049090C5-CF4E-D443-406B-D036643D521D}"/>
              </a:ext>
            </a:extLst>
          </p:cNvPr>
          <p:cNvSpPr txBox="1"/>
          <p:nvPr/>
        </p:nvSpPr>
        <p:spPr>
          <a:xfrm>
            <a:off x="507460" y="1425186"/>
            <a:ext cx="109477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以下是 常见带电体 在 场点</a:t>
            </a:r>
            <a:r>
              <a:rPr lang="en-US" altLang="zh-CN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P</a:t>
            </a: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处于某些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特定</a:t>
            </a: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位置的 电势及其分布：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949CC431-8076-AA77-7C8B-68FC9BB1C6E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286" y="1687617"/>
            <a:ext cx="1873067" cy="18799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236D42DE-F4DC-2CA6-554A-E09B6C7896FB}"/>
                  </a:ext>
                </a:extLst>
              </p:cNvPr>
              <p:cNvSpPr txBox="1"/>
              <p:nvPr/>
            </p:nvSpPr>
            <p:spPr>
              <a:xfrm>
                <a:off x="8649104" y="4195882"/>
                <a:ext cx="1693434" cy="7490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400" i="1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𝜑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altLang="zh-CN" sz="14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π</m:t>
                          </m:r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altLang="zh-CN" sz="1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236D42DE-F4DC-2CA6-554A-E09B6C789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9104" y="4195882"/>
                <a:ext cx="1693434" cy="749051"/>
              </a:xfrm>
              <a:prstGeom prst="rect">
                <a:avLst/>
              </a:prstGeom>
              <a:blipFill>
                <a:blip r:embed="rId20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13A5F294-5B3F-7EFD-85BA-ACC43F9D1ED9}"/>
                  </a:ext>
                </a:extLst>
              </p:cNvPr>
              <p:cNvSpPr txBox="1"/>
              <p:nvPr/>
            </p:nvSpPr>
            <p:spPr>
              <a:xfrm>
                <a:off x="9948250" y="4185574"/>
                <a:ext cx="1919237" cy="7765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400" i="1" smtClean="0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𝜑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8</m:t>
                          </m:r>
                          <m:r>
                            <m:rPr>
                              <m:sty m:val="p"/>
                            </m:rPr>
                            <a:rPr lang="en-US" altLang="zh-CN" sz="14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π</m:t>
                          </m:r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(3</m:t>
                          </m:r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³</m:t>
                          </m:r>
                        </m:den>
                      </m:f>
                    </m:oMath>
                  </m:oMathPara>
                </a14:m>
                <a:endParaRPr lang="en-US" altLang="zh-CN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13A5F294-5B3F-7EFD-85BA-ACC43F9D1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8250" y="4185574"/>
                <a:ext cx="1919237" cy="776559"/>
              </a:xfrm>
              <a:prstGeom prst="rect">
                <a:avLst/>
              </a:prstGeom>
              <a:blipFill>
                <a:blip r:embed="rId21"/>
                <a:stretch>
                  <a:fillRect b="-23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本框 44">
            <a:extLst>
              <a:ext uri="{FF2B5EF4-FFF2-40B4-BE49-F238E27FC236}">
                <a16:creationId xmlns:a16="http://schemas.microsoft.com/office/drawing/2014/main" id="{2E60A593-4CB7-019B-00D8-3C2FC2EF0F00}"/>
              </a:ext>
            </a:extLst>
          </p:cNvPr>
          <p:cNvSpPr txBox="1"/>
          <p:nvPr/>
        </p:nvSpPr>
        <p:spPr>
          <a:xfrm>
            <a:off x="5055138" y="775742"/>
            <a:ext cx="2068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常见带电体的电势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D422C29-D8DE-0BD2-E3ED-88BBC9944283}"/>
              </a:ext>
            </a:extLst>
          </p:cNvPr>
          <p:cNvSpPr txBox="1"/>
          <p:nvPr/>
        </p:nvSpPr>
        <p:spPr>
          <a:xfrm>
            <a:off x="507459" y="496110"/>
            <a:ext cx="4616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电势 静电场的环路定理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9056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B5F2C4E3-A7DE-F02A-EB89-FA5270E277C9}"/>
              </a:ext>
            </a:extLst>
          </p:cNvPr>
          <p:cNvSpPr txBox="1"/>
          <p:nvPr/>
        </p:nvSpPr>
        <p:spPr>
          <a:xfrm>
            <a:off x="1265028" y="3575637"/>
            <a:ext cx="2094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均匀带电无限长细杆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1D20654-74F6-B612-F3DC-47E3095B1BB5}"/>
                  </a:ext>
                </a:extLst>
              </p:cNvPr>
              <p:cNvSpPr txBox="1"/>
              <p:nvPr/>
            </p:nvSpPr>
            <p:spPr>
              <a:xfrm>
                <a:off x="3183222" y="3512717"/>
                <a:ext cx="13414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线电荷密度</a:t>
                </a:r>
                <a14:m>
                  <m:oMath xmlns:m="http://schemas.openxmlformats.org/officeDocument/2006/math">
                    <m:r>
                      <a:rPr lang="en-US" altLang="zh-CN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zh-CN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endParaRPr lang="en-US" altLang="zh-CN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/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长度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zh-CN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1D20654-74F6-B612-F3DC-47E3095B1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222" y="3512717"/>
                <a:ext cx="1341405" cy="461665"/>
              </a:xfrm>
              <a:prstGeom prst="rect">
                <a:avLst/>
              </a:prstGeom>
              <a:blipFill>
                <a:blip r:embed="rId5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F963626-9FB1-57A1-2884-1F4763F71D96}"/>
                  </a:ext>
                </a:extLst>
              </p:cNvPr>
              <p:cNvSpPr txBox="1"/>
              <p:nvPr/>
            </p:nvSpPr>
            <p:spPr>
              <a:xfrm>
                <a:off x="1249127" y="5146089"/>
                <a:ext cx="2933698" cy="723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·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场点</a:t>
                </a:r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P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：任取</a:t>
                </a:r>
                <a:endPara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距离</a:t>
                </a:r>
                <a:r>
                  <a:rPr lang="en-US" altLang="zh-CN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r</a:t>
                </a: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：场点与直线间的距离</a:t>
                </a:r>
                <a:endPara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altLang="zh-CN" sz="12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·</a:t>
                </a:r>
                <a:r>
                  <a:rPr lang="zh-CN" altLang="en-US" sz="12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以 距直线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12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12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点 为电势零点</a:t>
                </a: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F963626-9FB1-57A1-2884-1F4763F71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127" y="5146089"/>
                <a:ext cx="2933698" cy="723275"/>
              </a:xfrm>
              <a:prstGeom prst="rect">
                <a:avLst/>
              </a:prstGeom>
              <a:blipFill>
                <a:blip r:embed="rId6"/>
                <a:stretch>
                  <a:fillRect l="-208" b="-50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D930BCA-C333-32FC-B0DF-39B55375F704}"/>
              </a:ext>
            </a:extLst>
          </p:cNvPr>
          <p:cNvCxnSpPr>
            <a:cxnSpLocks/>
          </p:cNvCxnSpPr>
          <p:nvPr/>
        </p:nvCxnSpPr>
        <p:spPr>
          <a:xfrm>
            <a:off x="576364" y="4053787"/>
            <a:ext cx="4160528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0C10F8A8-FC0A-8492-0712-77F58C037449}"/>
              </a:ext>
            </a:extLst>
          </p:cNvPr>
          <p:cNvCxnSpPr>
            <a:cxnSpLocks/>
          </p:cNvCxnSpPr>
          <p:nvPr/>
        </p:nvCxnSpPr>
        <p:spPr>
          <a:xfrm>
            <a:off x="576364" y="5043020"/>
            <a:ext cx="4160528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733A020E-CC61-AF97-7E23-F1E499C7BB47}"/>
              </a:ext>
            </a:extLst>
          </p:cNvPr>
          <p:cNvCxnSpPr>
            <a:cxnSpLocks/>
          </p:cNvCxnSpPr>
          <p:nvPr/>
        </p:nvCxnSpPr>
        <p:spPr>
          <a:xfrm flipV="1">
            <a:off x="4524253" y="1927309"/>
            <a:ext cx="0" cy="418473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6D5399A5-5FC9-2F05-7B1D-D9D973C3E93F}"/>
              </a:ext>
            </a:extLst>
          </p:cNvPr>
          <p:cNvCxnSpPr>
            <a:cxnSpLocks/>
          </p:cNvCxnSpPr>
          <p:nvPr/>
        </p:nvCxnSpPr>
        <p:spPr>
          <a:xfrm flipV="1">
            <a:off x="1150274" y="1940258"/>
            <a:ext cx="0" cy="4171784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78D3433C-0F54-A3E2-9B1E-620FBE0BF119}"/>
              </a:ext>
            </a:extLst>
          </p:cNvPr>
          <p:cNvSpPr txBox="1"/>
          <p:nvPr/>
        </p:nvSpPr>
        <p:spPr>
          <a:xfrm>
            <a:off x="635121" y="2649056"/>
            <a:ext cx="400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带电体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B1D61F62-14D8-06CE-B3D7-DA024E2F1D37}"/>
              </a:ext>
            </a:extLst>
          </p:cNvPr>
          <p:cNvSpPr txBox="1"/>
          <p:nvPr/>
        </p:nvSpPr>
        <p:spPr>
          <a:xfrm>
            <a:off x="632208" y="4286209"/>
            <a:ext cx="400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公式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A2180E9-575D-828F-47AA-12D4A0D0A942}"/>
              </a:ext>
            </a:extLst>
          </p:cNvPr>
          <p:cNvSpPr txBox="1"/>
          <p:nvPr/>
        </p:nvSpPr>
        <p:spPr>
          <a:xfrm>
            <a:off x="632208" y="5275441"/>
            <a:ext cx="400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解释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049090C5-CF4E-D443-406B-D036643D521D}"/>
              </a:ext>
            </a:extLst>
          </p:cNvPr>
          <p:cNvSpPr txBox="1"/>
          <p:nvPr/>
        </p:nvSpPr>
        <p:spPr>
          <a:xfrm>
            <a:off x="507460" y="1425186"/>
            <a:ext cx="109477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以下是 常见带电体 在 场点</a:t>
            </a:r>
            <a:r>
              <a:rPr lang="en-US" altLang="zh-CN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P</a:t>
            </a: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处于某些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特定</a:t>
            </a: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位置的 电场强度及其分布：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720AFB2-507D-3640-66C2-C96877F44AD6}"/>
                  </a:ext>
                </a:extLst>
              </p:cNvPr>
              <p:cNvSpPr txBox="1"/>
              <p:nvPr/>
            </p:nvSpPr>
            <p:spPr>
              <a:xfrm>
                <a:off x="1467256" y="4333336"/>
                <a:ext cx="2366972" cy="537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1400" i="1" smtClean="0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𝜑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zh-CN" sz="1400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π</m:t>
                          </m:r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func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CN" sz="1400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720AFB2-507D-3640-66C2-C96877F44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256" y="4333336"/>
                <a:ext cx="2366972" cy="5379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95738715-8549-BCB7-169E-A0F1A64822E7}"/>
              </a:ext>
            </a:extLst>
          </p:cNvPr>
          <p:cNvGrpSpPr/>
          <p:nvPr/>
        </p:nvGrpSpPr>
        <p:grpSpPr>
          <a:xfrm>
            <a:off x="5000995" y="1948232"/>
            <a:ext cx="6555877" cy="4238975"/>
            <a:chOff x="5000995" y="1948232"/>
            <a:chExt cx="6555877" cy="4238975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04936CF3-B677-5FE6-F485-E0A9F55B30BF}"/>
                </a:ext>
              </a:extLst>
            </p:cNvPr>
            <p:cNvSpPr/>
            <p:nvPr/>
          </p:nvSpPr>
          <p:spPr>
            <a:xfrm>
              <a:off x="5000995" y="1948232"/>
              <a:ext cx="6555877" cy="423897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EC694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02E30284-4A68-E308-F9C7-EC2BA472892F}"/>
                </a:ext>
              </a:extLst>
            </p:cNvPr>
            <p:cNvSpPr txBox="1"/>
            <p:nvPr/>
          </p:nvSpPr>
          <p:spPr>
            <a:xfrm>
              <a:off x="5353264" y="2218169"/>
              <a:ext cx="16621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0" dirty="0">
                  <a:latin typeface="方正小标宋简体" panose="02000000000000000000" pitchFamily="2" charset="-122"/>
                  <a:ea typeface="方正小标宋简体" panose="02000000000000000000" pitchFamily="2" charset="-122"/>
                </a:rPr>
                <a:t>明确以下问题：</a:t>
              </a:r>
              <a:endParaRPr lang="en-US" altLang="zh-CN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8369677E-CE4B-0C55-8A38-AF4FE3BF6A6D}"/>
                </a:ext>
              </a:extLst>
            </p:cNvPr>
            <p:cNvSpPr txBox="1"/>
            <p:nvPr/>
          </p:nvSpPr>
          <p:spPr>
            <a:xfrm>
              <a:off x="5422479" y="2679112"/>
              <a:ext cx="5744823" cy="365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b="0" dirty="0">
                  <a:latin typeface="仿宋" panose="02010609060101010101" pitchFamily="49" charset="-122"/>
                  <a:ea typeface="仿宋" panose="02010609060101010101" pitchFamily="49" charset="-122"/>
                </a:rPr>
                <a:t>1.</a:t>
              </a:r>
              <a:r>
                <a:rPr lang="zh-CN" altLang="en-US" sz="1400" dirty="0">
                  <a:latin typeface="仿宋" panose="02010609060101010101" pitchFamily="49" charset="-122"/>
                  <a:ea typeface="仿宋" panose="02010609060101010101" pitchFamily="49" charset="-122"/>
                </a:rPr>
                <a:t>带电体用什么方法求解电势比较方便？电势零点应该在何位置？</a:t>
              </a:r>
              <a:endParaRPr lang="en-US" altLang="zh-CN" sz="14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A9CD08C6-9B21-86D0-B40B-D1709EC2CF43}"/>
                </a:ext>
              </a:extLst>
            </p:cNvPr>
            <p:cNvSpPr txBox="1"/>
            <p:nvPr/>
          </p:nvSpPr>
          <p:spPr>
            <a:xfrm>
              <a:off x="5581847" y="3255685"/>
              <a:ext cx="852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accent2"/>
                  </a:solidFill>
                  <a:latin typeface="方正铭石体 简" panose="02000500000000000000" pitchFamily="2" charset="-122"/>
                  <a:ea typeface="方正铭石体 简" panose="02000500000000000000" pitchFamily="2" charset="-122"/>
                </a:rPr>
                <a:t>点电荷</a:t>
              </a: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5CED2088-3B8C-7466-C85F-BC9A88EEE89C}"/>
                </a:ext>
              </a:extLst>
            </p:cNvPr>
            <p:cNvSpPr txBox="1"/>
            <p:nvPr/>
          </p:nvSpPr>
          <p:spPr>
            <a:xfrm>
              <a:off x="6159532" y="3251233"/>
              <a:ext cx="9600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accent2"/>
                  </a:solidFill>
                  <a:latin typeface="方正铭石体 简" panose="02000500000000000000" pitchFamily="2" charset="-122"/>
                  <a:ea typeface="方正铭石体 简" panose="02000500000000000000" pitchFamily="2" charset="-122"/>
                </a:rPr>
                <a:t>电偶极子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502892C3-6678-1920-ADF4-C5E32A162CB9}"/>
                </a:ext>
              </a:extLst>
            </p:cNvPr>
            <p:cNvSpPr txBox="1"/>
            <p:nvPr/>
          </p:nvSpPr>
          <p:spPr>
            <a:xfrm>
              <a:off x="5297851" y="3675117"/>
              <a:ext cx="18852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accent2"/>
                  </a:solidFill>
                  <a:latin typeface="方正铭石体 简" panose="02000500000000000000" pitchFamily="2" charset="-122"/>
                  <a:ea typeface="方正铭石体 简" panose="02000500000000000000" pitchFamily="2" charset="-122"/>
                </a:rPr>
                <a:t>均匀带电圆环、圆盘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ACF4A212-6077-4F2D-E8EF-513276829DD3}"/>
                </a:ext>
              </a:extLst>
            </p:cNvPr>
            <p:cNvSpPr txBox="1"/>
            <p:nvPr/>
          </p:nvSpPr>
          <p:spPr>
            <a:xfrm>
              <a:off x="5282638" y="3466144"/>
              <a:ext cx="18852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accent2"/>
                  </a:solidFill>
                  <a:latin typeface="方正铭石体 简" panose="02000500000000000000" pitchFamily="2" charset="-122"/>
                  <a:ea typeface="方正铭石体 简" panose="02000500000000000000" pitchFamily="2" charset="-122"/>
                </a:rPr>
                <a:t>未知电场强度的带电体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94CC0218-0BB9-8E1D-99F5-BB549C799E59}"/>
                </a:ext>
              </a:extLst>
            </p:cNvPr>
            <p:cNvSpPr txBox="1"/>
            <p:nvPr/>
          </p:nvSpPr>
          <p:spPr>
            <a:xfrm>
              <a:off x="9510474" y="3671761"/>
              <a:ext cx="1627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accent2">
                      <a:lumMod val="75000"/>
                    </a:schemeClr>
                  </a:solidFill>
                  <a:latin typeface="方正铭石体 简" panose="02000500000000000000" pitchFamily="2" charset="-122"/>
                  <a:ea typeface="方正铭石体 简" panose="02000500000000000000" pitchFamily="2" charset="-122"/>
                </a:rPr>
                <a:t>均匀带电球面、球体</a:t>
              </a: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85053F0B-6F4D-BB07-CD54-3274546F1AF7}"/>
                </a:ext>
              </a:extLst>
            </p:cNvPr>
            <p:cNvSpPr txBox="1"/>
            <p:nvPr/>
          </p:nvSpPr>
          <p:spPr>
            <a:xfrm>
              <a:off x="8913138" y="3223423"/>
              <a:ext cx="1627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accent2">
                      <a:lumMod val="75000"/>
                    </a:schemeClr>
                  </a:solidFill>
                  <a:latin typeface="方正铭石体 简" panose="02000500000000000000" pitchFamily="2" charset="-122"/>
                  <a:ea typeface="方正铭石体 简" panose="02000500000000000000" pitchFamily="2" charset="-122"/>
                </a:rPr>
                <a:t>无限大平面</a:t>
              </a: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A75EF282-81B1-07F9-75C7-34636AE6319E}"/>
                </a:ext>
              </a:extLst>
            </p:cNvPr>
            <p:cNvSpPr txBox="1"/>
            <p:nvPr/>
          </p:nvSpPr>
          <p:spPr>
            <a:xfrm>
              <a:off x="9975420" y="3223423"/>
              <a:ext cx="11389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accent2">
                      <a:lumMod val="75000"/>
                    </a:schemeClr>
                  </a:solidFill>
                  <a:latin typeface="方正铭石体 简" panose="02000500000000000000" pitchFamily="2" charset="-122"/>
                  <a:ea typeface="方正铭石体 简" panose="02000500000000000000" pitchFamily="2" charset="-122"/>
                </a:rPr>
                <a:t>无限长直线</a:t>
              </a: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FBA95E8C-D634-E455-C4A5-866CCB29B838}"/>
                </a:ext>
              </a:extLst>
            </p:cNvPr>
            <p:cNvSpPr txBox="1"/>
            <p:nvPr/>
          </p:nvSpPr>
          <p:spPr>
            <a:xfrm>
              <a:off x="9057631" y="3457381"/>
              <a:ext cx="18852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accent2">
                      <a:lumMod val="75000"/>
                    </a:schemeClr>
                  </a:solidFill>
                  <a:latin typeface="方正铭石体 简" panose="02000500000000000000" pitchFamily="2" charset="-122"/>
                  <a:ea typeface="方正铭石体 简" panose="02000500000000000000" pitchFamily="2" charset="-122"/>
                </a:rPr>
                <a:t>已知电场强度的带电体</a:t>
              </a: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30CCE371-1AB2-3557-EEE8-B65C878E9A5A}"/>
                </a:ext>
              </a:extLst>
            </p:cNvPr>
            <p:cNvSpPr txBox="1"/>
            <p:nvPr/>
          </p:nvSpPr>
          <p:spPr>
            <a:xfrm>
              <a:off x="7256403" y="3300543"/>
              <a:ext cx="9198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accent2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电势</a:t>
              </a:r>
              <a:endParaRPr lang="en-US" altLang="zh-CN" sz="1400" b="1" dirty="0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algn="ctr"/>
              <a:r>
                <a:rPr lang="zh-CN" altLang="en-US" sz="1400" b="1" dirty="0">
                  <a:solidFill>
                    <a:schemeClr val="accent2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叠加原理</a:t>
              </a:r>
              <a:endParaRPr lang="en-US" altLang="zh-CN" sz="1400" b="1" dirty="0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C046AB64-C5DF-4911-F68D-E1751E824730}"/>
                </a:ext>
              </a:extLst>
            </p:cNvPr>
            <p:cNvSpPr txBox="1"/>
            <p:nvPr/>
          </p:nvSpPr>
          <p:spPr>
            <a:xfrm>
              <a:off x="8145086" y="3300543"/>
              <a:ext cx="9198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accent2">
                      <a:lumMod val="7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电势的</a:t>
              </a:r>
              <a:endParaRPr lang="en-US" altLang="zh-CN" sz="1400" b="1" dirty="0">
                <a:solidFill>
                  <a:schemeClr val="accent2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algn="ctr"/>
              <a:r>
                <a:rPr lang="zh-CN" altLang="en-US" sz="1400" b="1" dirty="0">
                  <a:solidFill>
                    <a:schemeClr val="accent2">
                      <a:lumMod val="7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定义式</a:t>
              </a:r>
              <a:endParaRPr lang="en-US" altLang="zh-CN" sz="1400" b="1" dirty="0">
                <a:solidFill>
                  <a:schemeClr val="accent2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1" name="箭头: 五边形 10">
              <a:extLst>
                <a:ext uri="{FF2B5EF4-FFF2-40B4-BE49-F238E27FC236}">
                  <a16:creationId xmlns:a16="http://schemas.microsoft.com/office/drawing/2014/main" id="{217321F3-21ED-199D-C8E2-578F534DEEB0}"/>
                </a:ext>
              </a:extLst>
            </p:cNvPr>
            <p:cNvSpPr/>
            <p:nvPr/>
          </p:nvSpPr>
          <p:spPr>
            <a:xfrm>
              <a:off x="5342844" y="3194134"/>
              <a:ext cx="1989239" cy="769616"/>
            </a:xfrm>
            <a:prstGeom prst="homePlat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箭头: 五边形 75">
              <a:extLst>
                <a:ext uri="{FF2B5EF4-FFF2-40B4-BE49-F238E27FC236}">
                  <a16:creationId xmlns:a16="http://schemas.microsoft.com/office/drawing/2014/main" id="{C1E80F2C-7E07-CD5A-F9FD-BC7B1E2806D4}"/>
                </a:ext>
              </a:extLst>
            </p:cNvPr>
            <p:cNvSpPr/>
            <p:nvPr/>
          </p:nvSpPr>
          <p:spPr>
            <a:xfrm rot="10800000">
              <a:off x="9006932" y="3193519"/>
              <a:ext cx="2160371" cy="769616"/>
            </a:xfrm>
            <a:prstGeom prst="homePlat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727DB9A2-16C9-09E8-4A0C-A029796BBFE9}"/>
                </a:ext>
              </a:extLst>
            </p:cNvPr>
            <p:cNvSpPr txBox="1"/>
            <p:nvPr/>
          </p:nvSpPr>
          <p:spPr>
            <a:xfrm>
              <a:off x="5422480" y="4040919"/>
              <a:ext cx="5889524" cy="1738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zh-CN" sz="1400" b="0" dirty="0">
                  <a:latin typeface="仿宋" panose="02010609060101010101" pitchFamily="49" charset="-122"/>
                  <a:ea typeface="仿宋" panose="02010609060101010101" pitchFamily="49" charset="-122"/>
                </a:rPr>
                <a:t>2.</a:t>
              </a:r>
              <a:r>
                <a:rPr lang="zh-CN" altLang="en-US" sz="1400" dirty="0">
                  <a:latin typeface="仿宋" panose="02010609060101010101" pitchFamily="49" charset="-122"/>
                  <a:ea typeface="仿宋" panose="02010609060101010101" pitchFamily="49" charset="-122"/>
                </a:rPr>
                <a:t>公式中的</a:t>
              </a:r>
              <a:r>
                <a:rPr lang="en-US" altLang="zh-CN" sz="1400" dirty="0">
                  <a:latin typeface="仿宋" panose="02010609060101010101" pitchFamily="49" charset="-122"/>
                  <a:ea typeface="仿宋" panose="02010609060101010101" pitchFamily="49" charset="-122"/>
                </a:rPr>
                <a:t>r</a:t>
              </a:r>
              <a:r>
                <a:rPr lang="zh-CN" altLang="en-US" sz="1400" dirty="0">
                  <a:latin typeface="仿宋" panose="02010609060101010101" pitchFamily="49" charset="-122"/>
                  <a:ea typeface="仿宋" panose="02010609060101010101" pitchFamily="49" charset="-122"/>
                </a:rPr>
                <a:t>、</a:t>
              </a:r>
              <a:r>
                <a:rPr lang="en-US" altLang="zh-CN" sz="1400" dirty="0">
                  <a:latin typeface="仿宋" panose="02010609060101010101" pitchFamily="49" charset="-122"/>
                  <a:ea typeface="仿宋" panose="02010609060101010101" pitchFamily="49" charset="-122"/>
                </a:rPr>
                <a:t>x</a:t>
              </a:r>
              <a:r>
                <a:rPr lang="zh-CN" altLang="en-US" sz="1400" dirty="0">
                  <a:latin typeface="仿宋" panose="02010609060101010101" pitchFamily="49" charset="-122"/>
                  <a:ea typeface="仿宋" panose="02010609060101010101" pitchFamily="49" charset="-122"/>
                </a:rPr>
                <a:t>、</a:t>
              </a:r>
              <a:r>
                <a:rPr lang="en-US" altLang="zh-CN" sz="1400" dirty="0">
                  <a:latin typeface="仿宋" panose="02010609060101010101" pitchFamily="49" charset="-122"/>
                  <a:ea typeface="仿宋" panose="02010609060101010101" pitchFamily="49" charset="-122"/>
                </a:rPr>
                <a:t>R</a:t>
              </a:r>
              <a:r>
                <a:rPr lang="zh-CN" altLang="en-US" sz="1400" dirty="0">
                  <a:latin typeface="仿宋" panose="02010609060101010101" pitchFamily="49" charset="-122"/>
                  <a:ea typeface="仿宋" panose="02010609060101010101" pitchFamily="49" charset="-122"/>
                </a:rPr>
                <a:t>、</a:t>
              </a:r>
              <a:r>
                <a:rPr lang="en-US" altLang="zh-CN" sz="1400" dirty="0">
                  <a:latin typeface="仿宋" panose="02010609060101010101" pitchFamily="49" charset="-122"/>
                  <a:ea typeface="仿宋" panose="02010609060101010101" pitchFamily="49" charset="-122"/>
                </a:rPr>
                <a:t>L</a:t>
              </a:r>
              <a:r>
                <a:rPr lang="zh-CN" altLang="en-US" sz="1400" dirty="0">
                  <a:latin typeface="仿宋" panose="02010609060101010101" pitchFamily="49" charset="-122"/>
                  <a:ea typeface="仿宋" panose="02010609060101010101" pitchFamily="49" charset="-122"/>
                </a:rPr>
                <a:t>等，各代表什么几何意义？哪些是变量？</a:t>
              </a:r>
              <a:endParaRPr lang="en-US" altLang="zh-CN" sz="14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pPr>
                <a:lnSpc>
                  <a:spcPct val="200000"/>
                </a:lnSpc>
              </a:pPr>
              <a:r>
                <a:rPr lang="en-US" altLang="zh-CN" sz="1400" dirty="0">
                  <a:latin typeface="仿宋" panose="02010609060101010101" pitchFamily="49" charset="-122"/>
                  <a:ea typeface="仿宋" panose="02010609060101010101" pitchFamily="49" charset="-122"/>
                </a:rPr>
                <a:t>3.</a:t>
              </a:r>
              <a:r>
                <a:rPr lang="zh-CN" altLang="en-US" sz="1400" dirty="0">
                  <a:latin typeface="仿宋" panose="02010609060101010101" pitchFamily="49" charset="-122"/>
                  <a:ea typeface="仿宋" panose="02010609060101010101" pitchFamily="49" charset="-122"/>
                </a:rPr>
                <a:t>公式中，带电体究竟以“带电量”表示，还是以“电荷密度”表示？</a:t>
              </a:r>
              <a:endParaRPr lang="en-US" altLang="zh-CN" sz="14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pPr>
                <a:lnSpc>
                  <a:spcPct val="200000"/>
                </a:lnSpc>
              </a:pPr>
              <a:r>
                <a:rPr lang="en-US" altLang="zh-CN" sz="1400" dirty="0">
                  <a:latin typeface="仿宋" panose="02010609060101010101" pitchFamily="49" charset="-122"/>
                  <a:ea typeface="仿宋" panose="02010609060101010101" pitchFamily="49" charset="-122"/>
                </a:rPr>
                <a:t>4.</a:t>
              </a:r>
              <a:r>
                <a:rPr lang="zh-CN" altLang="en-US" sz="1400" dirty="0">
                  <a:latin typeface="仿宋" panose="02010609060101010101" pitchFamily="49" charset="-122"/>
                  <a:ea typeface="仿宋" panose="02010609060101010101" pitchFamily="49" charset="-122"/>
                </a:rPr>
                <a:t>多个带电体同时出现，如何运用叠加原理计算合电势？</a:t>
              </a:r>
              <a:endParaRPr lang="en-US" altLang="zh-CN" sz="14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pPr>
                <a:lnSpc>
                  <a:spcPct val="200000"/>
                </a:lnSpc>
              </a:pPr>
              <a:r>
                <a:rPr lang="en-US" altLang="zh-CN" sz="1400" b="1" dirty="0">
                  <a:latin typeface="仿宋" panose="02010609060101010101" pitchFamily="49" charset="-122"/>
                  <a:ea typeface="仿宋" panose="02010609060101010101" pitchFamily="49" charset="-122"/>
                </a:rPr>
                <a:t>5.</a:t>
              </a:r>
              <a:r>
                <a:rPr lang="zh-CN" altLang="en-US" sz="1400" b="1" dirty="0">
                  <a:latin typeface="仿宋" panose="02010609060101010101" pitchFamily="49" charset="-122"/>
                  <a:ea typeface="仿宋" panose="02010609060101010101" pitchFamily="49" charset="-122"/>
                </a:rPr>
                <a:t>无限大的带电体，为什么不能将电势零点选在无限远位置处？</a:t>
              </a:r>
              <a:endParaRPr lang="en-US" altLang="zh-CN" sz="1400" b="1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6F8CC5A3-8D91-7B6B-D655-6B83495566DE}"/>
              </a:ext>
            </a:extLst>
          </p:cNvPr>
          <p:cNvSpPr txBox="1"/>
          <p:nvPr/>
        </p:nvSpPr>
        <p:spPr>
          <a:xfrm>
            <a:off x="5055138" y="775742"/>
            <a:ext cx="2068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常见带电体的电势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6630BDE-1B51-D296-034C-255D508DC90A}"/>
              </a:ext>
            </a:extLst>
          </p:cNvPr>
          <p:cNvSpPr txBox="1"/>
          <p:nvPr/>
        </p:nvSpPr>
        <p:spPr>
          <a:xfrm>
            <a:off x="507459" y="496110"/>
            <a:ext cx="4616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电势 静电场的环路定理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BAFFE9-1409-A81B-801C-F4072E91CB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085" y="1959141"/>
            <a:ext cx="1620845" cy="16208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17233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59" y="496110"/>
            <a:ext cx="4491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电势与电场强度的关系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8EA2AA-3607-76BF-CED9-450E9DC65B0B}"/>
              </a:ext>
            </a:extLst>
          </p:cNvPr>
          <p:cNvSpPr txBox="1"/>
          <p:nvPr/>
        </p:nvSpPr>
        <p:spPr>
          <a:xfrm>
            <a:off x="507460" y="1425186"/>
            <a:ext cx="76651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使用 等势面 定性刻画 静电场电势分布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 的方法，在大学物理仍然适用。</a:t>
            </a:r>
            <a:endParaRPr lang="en-US" altLang="zh-CN" sz="1600" b="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AB12F0D0-65FB-3B92-C8FE-403E57B431A4}"/>
                  </a:ext>
                </a:extLst>
              </p:cNvPr>
              <p:cNvSpPr txBox="1"/>
              <p:nvPr/>
            </p:nvSpPr>
            <p:spPr>
              <a:xfrm>
                <a:off x="507459" y="4039358"/>
                <a:ext cx="11108177" cy="1435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在高等数学中，我们学习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过「方向导数」和 「</a:t>
                </a:r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梯度」的概念：</a:t>
                </a:r>
                <a:endParaRPr lang="en-US" altLang="zh-CN" sz="1600" b="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称 向量：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600" b="1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𝒈𝒓𝒂𝒅</m:t>
                        </m:r>
                      </m:e>
                    </m:acc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𝑓</m:t>
                    </m:r>
                    <m:d>
                      <m:d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𝑥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𝑦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𝑧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𝜕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𝑓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𝜕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𝑥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𝒊</m:t>
                        </m:r>
                      </m:e>
                    </m:acc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+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𝜕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𝑓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𝜕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𝑦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𝒋</m:t>
                        </m:r>
                      </m:e>
                    </m:acc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+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𝜕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𝑓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𝜕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𝑧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𝒌</m:t>
                        </m:r>
                      </m:e>
                    </m:acc>
                  </m:oMath>
                </a14:m>
                <a:r>
                  <a:rPr lang="en-US" altLang="zh-CN" sz="1600" b="1" dirty="0">
                    <a:ea typeface="仿宋" panose="02010609060101010101" pitchFamily="49" charset="-122"/>
                  </a:rPr>
                  <a:t> 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为 函数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𝑓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𝑥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,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𝑦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,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在点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𝑥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,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𝑦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,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处的 梯度。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梯度 是一个 向量：它的方向 是 函数的方向导数取最大的方向，它的值 是 函数的方向导数取最大的值。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AB12F0D0-65FB-3B92-C8FE-403E57B43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9" y="4039358"/>
                <a:ext cx="11108177" cy="1435906"/>
              </a:xfrm>
              <a:prstGeom prst="rect">
                <a:avLst/>
              </a:prstGeom>
              <a:blipFill>
                <a:blip r:embed="rId5"/>
                <a:stretch>
                  <a:fillRect l="-274" b="-51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组合 14">
            <a:extLst>
              <a:ext uri="{FF2B5EF4-FFF2-40B4-BE49-F238E27FC236}">
                <a16:creationId xmlns:a16="http://schemas.microsoft.com/office/drawing/2014/main" id="{E93104BF-9394-7C3D-74B3-4531B83225A3}"/>
              </a:ext>
            </a:extLst>
          </p:cNvPr>
          <p:cNvGrpSpPr/>
          <p:nvPr/>
        </p:nvGrpSpPr>
        <p:grpSpPr>
          <a:xfrm>
            <a:off x="507459" y="1874828"/>
            <a:ext cx="8220872" cy="1967742"/>
            <a:chOff x="507459" y="1874828"/>
            <a:chExt cx="8220872" cy="1967742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C1902469-3C1C-70CF-164C-BDC809A3C636}"/>
                </a:ext>
              </a:extLst>
            </p:cNvPr>
            <p:cNvGrpSpPr/>
            <p:nvPr/>
          </p:nvGrpSpPr>
          <p:grpSpPr>
            <a:xfrm>
              <a:off x="772065" y="3524103"/>
              <a:ext cx="7885736" cy="318467"/>
              <a:chOff x="772065" y="3524103"/>
              <a:chExt cx="7885736" cy="318467"/>
            </a:xfrm>
          </p:grpSpPr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AF37EB1-3C50-A011-56C1-09C966B366CF}"/>
                  </a:ext>
                </a:extLst>
              </p:cNvPr>
              <p:cNvSpPr txBox="1"/>
              <p:nvPr/>
            </p:nvSpPr>
            <p:spPr>
              <a:xfrm>
                <a:off x="772065" y="3534793"/>
                <a:ext cx="1267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正点电荷</a:t>
                </a:r>
              </a:p>
            </p:txBody>
          </p:sp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85A42D48-8475-09F7-48E2-C5DE8D0CDDBB}"/>
                  </a:ext>
                </a:extLst>
              </p:cNvPr>
              <p:cNvSpPr txBox="1"/>
              <p:nvPr/>
            </p:nvSpPr>
            <p:spPr>
              <a:xfrm>
                <a:off x="2715634" y="3534793"/>
                <a:ext cx="1267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电偶极子</a:t>
                </a:r>
              </a:p>
            </p:txBody>
          </p: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DF489CCE-0E7F-A1DA-E526-B04DBFB17B96}"/>
                  </a:ext>
                </a:extLst>
              </p:cNvPr>
              <p:cNvSpPr txBox="1"/>
              <p:nvPr/>
            </p:nvSpPr>
            <p:spPr>
              <a:xfrm>
                <a:off x="4825950" y="3534792"/>
                <a:ext cx="15402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等量正点电荷对</a:t>
                </a:r>
              </a:p>
            </p:txBody>
          </p:sp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C4744AA7-CA66-CBFE-C475-44E180525994}"/>
                  </a:ext>
                </a:extLst>
              </p:cNvPr>
              <p:cNvSpPr txBox="1"/>
              <p:nvPr/>
            </p:nvSpPr>
            <p:spPr>
              <a:xfrm>
                <a:off x="6935176" y="3524103"/>
                <a:ext cx="1722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等量异号平行板</a:t>
                </a:r>
              </a:p>
            </p:txBody>
          </p:sp>
        </p:grp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2394DD9-FF3E-4AA4-EEA1-37572AC30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459" y="1947744"/>
              <a:ext cx="1833199" cy="1481256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53B1180-5626-A443-D68F-A1C73D8A6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6720" y="1905785"/>
              <a:ext cx="2545028" cy="1552823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0775004-3F0D-0CC4-27A9-E2E10D4AD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748" y="1907653"/>
              <a:ext cx="1948636" cy="1550955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420FF79-BEA4-C273-2FAC-488D95021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863" y="1874828"/>
              <a:ext cx="1970468" cy="1583780"/>
            </a:xfrm>
            <a:prstGeom prst="rect">
              <a:avLst/>
            </a:prstGeom>
          </p:spPr>
        </p:pic>
      </p:grp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BE84908-71C7-21A9-CCBF-26CE2E156193}"/>
              </a:ext>
            </a:extLst>
          </p:cNvPr>
          <p:cNvSpPr/>
          <p:nvPr/>
        </p:nvSpPr>
        <p:spPr>
          <a:xfrm>
            <a:off x="9122765" y="1947743"/>
            <a:ext cx="2457276" cy="1783305"/>
          </a:xfrm>
          <a:prstGeom prst="round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en-US" sz="16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等势面和电场线</a:t>
            </a:r>
            <a:endParaRPr lang="en-US" altLang="zh-CN" sz="16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16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16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相互垂直</a:t>
            </a:r>
            <a:endParaRPr lang="en-US" altLang="zh-CN" sz="16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6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en-US" sz="16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等势面间电势差相等</a:t>
            </a:r>
            <a:endParaRPr lang="en-US" altLang="zh-CN" sz="16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6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3.</a:t>
            </a:r>
            <a:r>
              <a:rPr lang="zh-CN" altLang="en-US" sz="16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电场线总指向电势</a:t>
            </a:r>
            <a:endParaRPr lang="en-US" altLang="zh-CN" sz="16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16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16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降低的方向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55636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9" grpId="0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5B060CB4-B4C8-57A5-6A4E-9336E993BCA7}"/>
              </a:ext>
            </a:extLst>
          </p:cNvPr>
          <p:cNvSpPr/>
          <p:nvPr/>
        </p:nvSpPr>
        <p:spPr>
          <a:xfrm>
            <a:off x="576364" y="3542621"/>
            <a:ext cx="8374077" cy="1164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/>
              <p:nvPr/>
            </p:nvSpPr>
            <p:spPr>
              <a:xfrm>
                <a:off x="507460" y="1425186"/>
                <a:ext cx="10947740" cy="462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电势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𝜑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 与 电场强度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𝑬</m:t>
                        </m:r>
                      </m:e>
                    </m:acc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 是 描述电场的两个基本物理量。它们之间既有微分关系，也有积分关系。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1425186"/>
                <a:ext cx="10947740" cy="462178"/>
              </a:xfrm>
              <a:prstGeom prst="rect">
                <a:avLst/>
              </a:prstGeom>
              <a:blipFill>
                <a:blip r:embed="rId5"/>
                <a:stretch>
                  <a:fillRect l="-278" b="-1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2BCDCE74-60E7-22F9-0440-B98F633D6E44}"/>
              </a:ext>
            </a:extLst>
          </p:cNvPr>
          <p:cNvSpPr txBox="1"/>
          <p:nvPr/>
        </p:nvSpPr>
        <p:spPr>
          <a:xfrm>
            <a:off x="507459" y="496110"/>
            <a:ext cx="4491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电势与电场强度的关系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46989AD-8CF7-4306-7F4A-7FBA049B7B4D}"/>
                  </a:ext>
                </a:extLst>
              </p:cNvPr>
              <p:cNvSpPr txBox="1"/>
              <p:nvPr/>
            </p:nvSpPr>
            <p:spPr>
              <a:xfrm>
                <a:off x="507458" y="2066777"/>
                <a:ext cx="8442983" cy="12940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电势与电场强度的关系</a:t>
                </a:r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：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1600" b="1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acc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𝑬</m:t>
                          </m:r>
                        </m:e>
                      </m:acc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=−</m:t>
                      </m:r>
                      <m:acc>
                        <m:accPr>
                          <m:chr m:val="⃗"/>
                          <m:ctrlPr>
                            <a:rPr lang="zh-CN" altLang="en-US" sz="1600" b="1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acc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𝒈𝒓𝒂𝒅</m:t>
                          </m:r>
                        </m:e>
                      </m:acc>
                      <m:r>
                        <a:rPr lang="zh-CN" altLang="en-US" sz="1600" i="1" smtClean="0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𝜑</m:t>
                      </m:r>
                      <m:r>
                        <a:rPr lang="en-US" altLang="zh-CN" sz="1600" b="0" i="0" smtClean="0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                                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𝜑</m:t>
                      </m:r>
                      <m:r>
                        <a:rPr lang="en-US" altLang="zh-CN" sz="1600" i="1" smtClean="0">
                          <a:latin typeface="Cambria Math" panose="02040503050406030204" pitchFamily="18" charset="0"/>
                          <a:ea typeface="方正小标宋简体" panose="02000000000000000000" pitchFamily="2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600" b="0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方正小标宋简体" panose="02000000000000000000" pitchFamily="2" charset="-122"/>
                            </a:rPr>
                            <m:t>𝑂</m:t>
                          </m:r>
                        </m:sup>
                        <m:e>
                          <m:acc>
                            <m:accPr>
                              <m:chr m:val="⃗"/>
                              <m:ctrlPr>
                                <a:rPr lang="en-US" altLang="zh-CN" sz="1600" b="1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  <a:ea typeface="方正小标宋简体" panose="02000000000000000000" pitchFamily="2" charset="-122"/>
                                </a:rPr>
                                <m:t>𝑬</m:t>
                              </m:r>
                            </m:e>
                          </m:acc>
                        </m:e>
                      </m:nary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</m:acc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46989AD-8CF7-4306-7F4A-7FBA049B7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" y="2066777"/>
                <a:ext cx="8442983" cy="1294009"/>
              </a:xfrm>
              <a:prstGeom prst="rect">
                <a:avLst/>
              </a:prstGeom>
              <a:blipFill>
                <a:blip r:embed="rId6"/>
                <a:stretch>
                  <a:fillRect l="-3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332610B-7DE5-0E7D-1BCF-4067FAEA775C}"/>
                  </a:ext>
                </a:extLst>
              </p:cNvPr>
              <p:cNvSpPr txBox="1"/>
              <p:nvPr/>
            </p:nvSpPr>
            <p:spPr>
              <a:xfrm>
                <a:off x="576364" y="3540199"/>
                <a:ext cx="7986960" cy="11621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·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对</a:t>
                </a:r>
                <a:r>
                  <a:rPr lang="en-US" altLang="zh-CN" sz="1600" b="1" dirty="0">
                    <a:ea typeface="方正小标宋简体" panose="02000000000000000000" pitchFamily="2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𝑬</m:t>
                        </m:r>
                      </m:e>
                    </m:acc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=−</m:t>
                    </m:r>
                    <m:acc>
                      <m:accPr>
                        <m:chr m:val="⃗"/>
                        <m:ctrlPr>
                          <a:rPr lang="zh-CN" altLang="en-US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𝒈𝒓𝒂𝒅</m:t>
                        </m:r>
                      </m:e>
                    </m:acc>
                    <m:r>
                      <a:rPr lang="zh-CN" altLang="en-US" sz="160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𝜑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的解释：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</a:t>
                </a: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沿电场强度方向，电势降低的最快。电势降低的最快的方向，就是电场强度方向。</a:t>
                </a:r>
                <a:endPara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600" b="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</a:t>
                </a: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电势大小与电场强度无直接关系，只取决于电场强度在空间上的变化率</a:t>
                </a:r>
                <a:r>
                  <a:rPr lang="zh-CN" altLang="en-US" sz="1600" b="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b="0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332610B-7DE5-0E7D-1BCF-4067FAEA7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64" y="3540199"/>
                <a:ext cx="7986960" cy="1162178"/>
              </a:xfrm>
              <a:prstGeom prst="rect">
                <a:avLst/>
              </a:prstGeom>
              <a:blipFill>
                <a:blip r:embed="rId7"/>
                <a:stretch>
                  <a:fillRect l="-458" b="-36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FD13E1C8-8631-FCD0-F12C-33F8ADC56F46}"/>
              </a:ext>
            </a:extLst>
          </p:cNvPr>
          <p:cNvGrpSpPr/>
          <p:nvPr/>
        </p:nvGrpSpPr>
        <p:grpSpPr>
          <a:xfrm>
            <a:off x="9585267" y="2066778"/>
            <a:ext cx="1773046" cy="3167117"/>
            <a:chOff x="9585267" y="2066778"/>
            <a:chExt cx="1773046" cy="3167117"/>
          </a:xfrm>
        </p:grpSpPr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77162B0E-AE1F-8CD9-C4C3-6A942C82A704}"/>
                </a:ext>
              </a:extLst>
            </p:cNvPr>
            <p:cNvCxnSpPr>
              <a:cxnSpLocks/>
            </p:cNvCxnSpPr>
            <p:nvPr/>
          </p:nvCxnSpPr>
          <p:spPr>
            <a:xfrm>
              <a:off x="10472665" y="2139971"/>
              <a:ext cx="885648" cy="231385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551DE69B-3DEB-76D9-CABD-2229240D36A5}"/>
                </a:ext>
              </a:extLst>
            </p:cNvPr>
            <p:cNvGrpSpPr/>
            <p:nvPr/>
          </p:nvGrpSpPr>
          <p:grpSpPr>
            <a:xfrm rot="5400000">
              <a:off x="8494848" y="3157197"/>
              <a:ext cx="3167117" cy="986279"/>
              <a:chOff x="9073635" y="3104847"/>
              <a:chExt cx="2137899" cy="665768"/>
            </a:xfrm>
          </p:grpSpPr>
          <p:cxnSp>
            <p:nvCxnSpPr>
              <p:cNvPr id="14" name="直接箭头连接符 13">
                <a:extLst>
                  <a:ext uri="{FF2B5EF4-FFF2-40B4-BE49-F238E27FC236}">
                    <a16:creationId xmlns:a16="http://schemas.microsoft.com/office/drawing/2014/main" id="{E18E6765-2AF2-F398-C5F8-109153DB23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73635" y="3169229"/>
                <a:ext cx="1853401" cy="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>
                <a:extLst>
                  <a:ext uri="{FF2B5EF4-FFF2-40B4-BE49-F238E27FC236}">
                    <a16:creationId xmlns:a16="http://schemas.microsoft.com/office/drawing/2014/main" id="{96B5F3AF-3439-37CB-6711-A113A8DA3AD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9625358" y="2690736"/>
                <a:ext cx="597839" cy="156192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7E277751-6503-244A-6A79-CF73DB109DE3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0727121" y="3220761"/>
                    <a:ext cx="600327" cy="3684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altLang="zh-CN" sz="16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</m:oMath>
                      </m:oMathPara>
                    </a14:m>
                    <a:endParaRPr lang="zh-CN" altLang="en-US" sz="1600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7E277751-6503-244A-6A79-CF73DB109D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10727121" y="3220761"/>
                    <a:ext cx="600327" cy="3684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A646614-A976-0E61-4B81-A76E40759B99}"/>
              </a:ext>
            </a:extLst>
          </p:cNvPr>
          <p:cNvGrpSpPr/>
          <p:nvPr/>
        </p:nvGrpSpPr>
        <p:grpSpPr>
          <a:xfrm>
            <a:off x="10297570" y="1961642"/>
            <a:ext cx="658237" cy="470078"/>
            <a:chOff x="8918644" y="3594415"/>
            <a:chExt cx="444330" cy="317317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D6DEE371-D411-A017-BAEB-0E3FEAD58F86}"/>
                </a:ext>
              </a:extLst>
            </p:cNvPr>
            <p:cNvSpPr/>
            <p:nvPr/>
          </p:nvSpPr>
          <p:spPr>
            <a:xfrm>
              <a:off x="8918644" y="3594415"/>
              <a:ext cx="240755" cy="24075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rgbClr val="FF0000"/>
                  </a:solidFill>
                </a:rPr>
                <a:t>+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B87F7C19-1472-2743-6626-FC3904ACE989}"/>
                    </a:ext>
                  </a:extLst>
                </p:cNvPr>
                <p:cNvSpPr txBox="1"/>
                <p:nvPr/>
              </p:nvSpPr>
              <p:spPr>
                <a:xfrm>
                  <a:off x="9076015" y="3724749"/>
                  <a:ext cx="286959" cy="186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zh-CN" altLang="en-US" sz="1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B87F7C19-1472-2743-6626-FC3904ACE9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6015" y="3724749"/>
                  <a:ext cx="286959" cy="18698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E4E2CB0-867D-1852-84B1-ADF1957E1B2B}"/>
              </a:ext>
            </a:extLst>
          </p:cNvPr>
          <p:cNvGrpSpPr/>
          <p:nvPr/>
        </p:nvGrpSpPr>
        <p:grpSpPr>
          <a:xfrm rot="5400000">
            <a:off x="10117337" y="1510847"/>
            <a:ext cx="1313284" cy="1919412"/>
            <a:chOff x="8349594" y="956058"/>
            <a:chExt cx="1313284" cy="1919412"/>
          </a:xfrm>
        </p:grpSpPr>
        <p:sp>
          <p:nvSpPr>
            <p:cNvPr id="34" name="弧形 33">
              <a:extLst>
                <a:ext uri="{FF2B5EF4-FFF2-40B4-BE49-F238E27FC236}">
                  <a16:creationId xmlns:a16="http://schemas.microsoft.com/office/drawing/2014/main" id="{B25A0E70-BDB4-C1E4-78E1-465C9C95EA80}"/>
                </a:ext>
              </a:extLst>
            </p:cNvPr>
            <p:cNvSpPr/>
            <p:nvPr/>
          </p:nvSpPr>
          <p:spPr>
            <a:xfrm rot="2700000">
              <a:off x="8349594" y="1562186"/>
              <a:ext cx="1313284" cy="1313284"/>
            </a:xfrm>
            <a:prstGeom prst="arc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9C254703-38ED-CD55-B3A9-A362772B73DE}"/>
                    </a:ext>
                  </a:extLst>
                </p:cNvPr>
                <p:cNvSpPr txBox="1"/>
                <p:nvPr/>
              </p:nvSpPr>
              <p:spPr>
                <a:xfrm rot="16200000">
                  <a:off x="9130415" y="1202382"/>
                  <a:ext cx="769647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=2 </m:t>
                        </m:r>
                        <m:r>
                          <a:rPr lang="en-US" altLang="zh-CN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zh-CN" altLang="en-US" sz="12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9C254703-38ED-CD55-B3A9-A362772B73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9130415" y="1202382"/>
                  <a:ext cx="769647" cy="27699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9543AE82-B452-B092-7B78-F8C31A17AB50}"/>
              </a:ext>
            </a:extLst>
          </p:cNvPr>
          <p:cNvGrpSpPr/>
          <p:nvPr/>
        </p:nvGrpSpPr>
        <p:grpSpPr>
          <a:xfrm rot="5400000">
            <a:off x="9695284" y="1598838"/>
            <a:ext cx="2010671" cy="2470078"/>
            <a:chOff x="7681505" y="656225"/>
            <a:chExt cx="2010671" cy="2470078"/>
          </a:xfrm>
        </p:grpSpPr>
        <p:sp>
          <p:nvSpPr>
            <p:cNvPr id="39" name="弧形 38">
              <a:extLst>
                <a:ext uri="{FF2B5EF4-FFF2-40B4-BE49-F238E27FC236}">
                  <a16:creationId xmlns:a16="http://schemas.microsoft.com/office/drawing/2014/main" id="{E99F454A-1925-4FA7-3A52-3EBECDF0B220}"/>
                </a:ext>
              </a:extLst>
            </p:cNvPr>
            <p:cNvSpPr/>
            <p:nvPr/>
          </p:nvSpPr>
          <p:spPr>
            <a:xfrm rot="2700000">
              <a:off x="7681505" y="1115632"/>
              <a:ext cx="2010671" cy="2010671"/>
            </a:xfrm>
            <a:prstGeom prst="arc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9588F7CD-1696-F0A8-F379-9FAA6FCCEBEC}"/>
                    </a:ext>
                  </a:extLst>
                </p:cNvPr>
                <p:cNvSpPr txBox="1"/>
                <p:nvPr/>
              </p:nvSpPr>
              <p:spPr>
                <a:xfrm rot="16200000">
                  <a:off x="9187725" y="871877"/>
                  <a:ext cx="708304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2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sz="1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1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zh-CN" altLang="en-US" sz="12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9588F7CD-1696-F0A8-F379-9FAA6FCCEB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9187725" y="871877"/>
                  <a:ext cx="708304" cy="27699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6FB46DEA-9622-CFA5-95B6-0EA40FB985B1}"/>
                  </a:ext>
                </a:extLst>
              </p:cNvPr>
              <p:cNvSpPr txBox="1"/>
              <p:nvPr/>
            </p:nvSpPr>
            <p:spPr>
              <a:xfrm>
                <a:off x="507460" y="4984932"/>
                <a:ext cx="10947740" cy="845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由于电势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𝜑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是标量，求它往往要更容易一些。求出电势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𝜑</m:t>
                    </m:r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，再求其梯度就可得到电场强度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𝑬</m:t>
                        </m:r>
                      </m:e>
                    </m:acc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（请注意，求梯度要在坐标系下求解偏导数，不论其是一维、二维还是三维坐标系）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6FB46DEA-9622-CFA5-95B6-0EA40FB98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4984932"/>
                <a:ext cx="10947740" cy="845168"/>
              </a:xfrm>
              <a:prstGeom prst="rect">
                <a:avLst/>
              </a:prstGeom>
              <a:blipFill>
                <a:blip r:embed="rId12"/>
                <a:stretch>
                  <a:fillRect l="-278" b="-57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187EA313-A070-584B-C52C-474E3F58D0AE}"/>
              </a:ext>
            </a:extLst>
          </p:cNvPr>
          <p:cNvCxnSpPr>
            <a:cxnSpLocks/>
          </p:cNvCxnSpPr>
          <p:nvPr/>
        </p:nvCxnSpPr>
        <p:spPr>
          <a:xfrm flipH="1">
            <a:off x="10474472" y="3154229"/>
            <a:ext cx="1613" cy="688276"/>
          </a:xfrm>
          <a:prstGeom prst="straightConnector1">
            <a:avLst/>
          </a:prstGeom>
          <a:ln w="19050">
            <a:gradFill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11B36711-6C10-50D4-6BCF-FB3CA8D04C4D}"/>
              </a:ext>
            </a:extLst>
          </p:cNvPr>
          <p:cNvCxnSpPr>
            <a:cxnSpLocks/>
          </p:cNvCxnSpPr>
          <p:nvPr/>
        </p:nvCxnSpPr>
        <p:spPr>
          <a:xfrm flipH="1">
            <a:off x="10033005" y="3150545"/>
            <a:ext cx="422794" cy="600222"/>
          </a:xfrm>
          <a:prstGeom prst="straightConnector1">
            <a:avLst/>
          </a:prstGeom>
          <a:ln w="19050">
            <a:gradFill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62A6129E-B79F-4ADA-8A23-9688E27F2846}"/>
              </a:ext>
            </a:extLst>
          </p:cNvPr>
          <p:cNvCxnSpPr>
            <a:cxnSpLocks/>
          </p:cNvCxnSpPr>
          <p:nvPr/>
        </p:nvCxnSpPr>
        <p:spPr>
          <a:xfrm>
            <a:off x="10492970" y="3147781"/>
            <a:ext cx="435578" cy="602986"/>
          </a:xfrm>
          <a:prstGeom prst="straightConnector1">
            <a:avLst/>
          </a:prstGeom>
          <a:ln w="19050">
            <a:gradFill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B274D93C-80D1-5EBF-BC17-C4B8F03D2676}"/>
              </a:ext>
            </a:extLst>
          </p:cNvPr>
          <p:cNvGrpSpPr/>
          <p:nvPr/>
        </p:nvGrpSpPr>
        <p:grpSpPr>
          <a:xfrm>
            <a:off x="10407656" y="2862211"/>
            <a:ext cx="357289" cy="292018"/>
            <a:chOff x="10407656" y="2862211"/>
            <a:chExt cx="357289" cy="2920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EEFE4228-0FB2-06CA-2B03-4AE2D5D06040}"/>
                    </a:ext>
                  </a:extLst>
                </p:cNvPr>
                <p:cNvSpPr txBox="1"/>
                <p:nvPr/>
              </p:nvSpPr>
              <p:spPr>
                <a:xfrm>
                  <a:off x="10407656" y="2862211"/>
                  <a:ext cx="357289" cy="277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zh-CN" altLang="en-US" sz="12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EEFE4228-0FB2-06CA-2B03-4AE2D5D060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7656" y="2862211"/>
                  <a:ext cx="357289" cy="2770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75190FF3-7F17-8C9C-C851-86B2D102BF3C}"/>
                </a:ext>
              </a:extLst>
            </p:cNvPr>
            <p:cNvSpPr/>
            <p:nvPr/>
          </p:nvSpPr>
          <p:spPr>
            <a:xfrm>
              <a:off x="10448040" y="3100898"/>
              <a:ext cx="53331" cy="53331"/>
            </a:xfrm>
            <a:prstGeom prst="ellipse">
              <a:avLst/>
            </a:prstGeom>
            <a:solidFill>
              <a:schemeClr val="bg2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46672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9" grpId="0" uiExpand="1" build="p"/>
      <p:bldP spid="10" grpId="0"/>
      <p:bldP spid="11" grpId="0"/>
      <p:bldP spid="41" grpId="0" uiExpan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3922876-CD42-2B32-5198-21CB33844269}"/>
              </a:ext>
            </a:extLst>
          </p:cNvPr>
          <p:cNvCxnSpPr>
            <a:cxnSpLocks/>
          </p:cNvCxnSpPr>
          <p:nvPr/>
        </p:nvCxnSpPr>
        <p:spPr>
          <a:xfrm flipV="1">
            <a:off x="7595579" y="4811184"/>
            <a:ext cx="3695838" cy="1"/>
          </a:xfrm>
          <a:prstGeom prst="line">
            <a:avLst/>
          </a:prstGeom>
          <a:ln w="28575">
            <a:solidFill>
              <a:schemeClr val="bg1">
                <a:lumMod val="65000"/>
                <a:alpha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1291B1B-44DA-4082-201D-F811A7ED045F}"/>
              </a:ext>
            </a:extLst>
          </p:cNvPr>
          <p:cNvCxnSpPr>
            <a:cxnSpLocks/>
          </p:cNvCxnSpPr>
          <p:nvPr/>
        </p:nvCxnSpPr>
        <p:spPr>
          <a:xfrm>
            <a:off x="9433045" y="4765789"/>
            <a:ext cx="0" cy="76558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圆: 空心 144">
            <a:extLst>
              <a:ext uri="{FF2B5EF4-FFF2-40B4-BE49-F238E27FC236}">
                <a16:creationId xmlns:a16="http://schemas.microsoft.com/office/drawing/2014/main" id="{3347B80D-E520-EF90-F17D-2C9C236B439C}"/>
              </a:ext>
            </a:extLst>
          </p:cNvPr>
          <p:cNvSpPr/>
          <p:nvPr/>
        </p:nvSpPr>
        <p:spPr>
          <a:xfrm>
            <a:off x="7884851" y="4489698"/>
            <a:ext cx="3095675" cy="675988"/>
          </a:xfrm>
          <a:prstGeom prst="donut">
            <a:avLst>
              <a:gd name="adj" fmla="val 6265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/>
              <p:nvPr/>
            </p:nvSpPr>
            <p:spPr>
              <a:xfrm>
                <a:off x="507458" y="1471586"/>
                <a:ext cx="8382225" cy="426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例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8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：如图，半径为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𝑅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的均匀带电细圆环，带电量为</a:t>
                </a:r>
                <a14:m>
                  <m:oMath xmlns:m="http://schemas.openxmlformats.org/officeDocument/2006/math">
                    <m:r>
                      <a:rPr lang="en-US" altLang="zh-CN" sz="1600" b="0" i="0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+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𝑞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  <a:sym typeface="Wingdings" panose="05000000000000000000" pitchFamily="2" charset="2"/>
                  </a:rPr>
                  <a:t>。求圆环轴线上任一点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  <a:sym typeface="Wingdings" panose="05000000000000000000" pitchFamily="2" charset="2"/>
                  </a:rPr>
                  <a:t>P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  <a:sym typeface="Wingdings" panose="05000000000000000000" pitchFamily="2" charset="2"/>
                  </a:rPr>
                  <a:t>的电场强度。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" y="1471586"/>
                <a:ext cx="8382225" cy="426463"/>
              </a:xfrm>
              <a:prstGeom prst="rect">
                <a:avLst/>
              </a:prstGeom>
              <a:blipFill>
                <a:blip r:embed="rId5"/>
                <a:stretch>
                  <a:fillRect l="-364" b="-1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FE009BB0-DE3A-D880-9E8F-D8EE9E6BE7CF}"/>
              </a:ext>
            </a:extLst>
          </p:cNvPr>
          <p:cNvGrpSpPr/>
          <p:nvPr/>
        </p:nvGrpSpPr>
        <p:grpSpPr>
          <a:xfrm>
            <a:off x="9427498" y="2715835"/>
            <a:ext cx="374566" cy="2246204"/>
            <a:chOff x="9599332" y="2715835"/>
            <a:chExt cx="374566" cy="2246204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C8BF27AC-9F61-CF9B-9F42-A9B6DD5194B0}"/>
                </a:ext>
              </a:extLst>
            </p:cNvPr>
            <p:cNvCxnSpPr>
              <a:cxnSpLocks/>
            </p:cNvCxnSpPr>
            <p:nvPr/>
          </p:nvCxnSpPr>
          <p:spPr>
            <a:xfrm>
              <a:off x="9604879" y="2905626"/>
              <a:ext cx="0" cy="187007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6A7BBC7D-884D-9675-5DA4-46F16594C095}"/>
                    </a:ext>
                  </a:extLst>
                </p:cNvPr>
                <p:cNvSpPr txBox="1"/>
                <p:nvPr/>
              </p:nvSpPr>
              <p:spPr>
                <a:xfrm>
                  <a:off x="9599332" y="4592707"/>
                  <a:ext cx="2655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6A7BBC7D-884D-9675-5DA4-46F16594C0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9332" y="4592707"/>
                  <a:ext cx="265564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255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8F8FC82F-6DCE-F17D-95C9-8EB34E02C2AE}"/>
                    </a:ext>
                  </a:extLst>
                </p:cNvPr>
                <p:cNvSpPr txBox="1"/>
                <p:nvPr/>
              </p:nvSpPr>
              <p:spPr>
                <a:xfrm>
                  <a:off x="9679718" y="2715835"/>
                  <a:ext cx="294180" cy="3458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8F8FC82F-6DCE-F17D-95C9-8EB34E02C2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9718" y="2715835"/>
                  <a:ext cx="294180" cy="3458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11C9E2E1-4756-26F3-66AC-52C25EAE8E2E}"/>
              </a:ext>
            </a:extLst>
          </p:cNvPr>
          <p:cNvCxnSpPr>
            <a:cxnSpLocks/>
            <a:stCxn id="145" idx="2"/>
          </p:cNvCxnSpPr>
          <p:nvPr/>
        </p:nvCxnSpPr>
        <p:spPr>
          <a:xfrm flipV="1">
            <a:off x="7884851" y="3779248"/>
            <a:ext cx="1545587" cy="1048444"/>
          </a:xfrm>
          <a:prstGeom prst="line">
            <a:avLst/>
          </a:prstGeom>
          <a:ln w="12700">
            <a:solidFill>
              <a:srgbClr val="EC694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D83F36A-34D6-A859-8F3A-DA5235B470C6}"/>
                  </a:ext>
                </a:extLst>
              </p:cNvPr>
              <p:cNvSpPr txBox="1"/>
              <p:nvPr/>
            </p:nvSpPr>
            <p:spPr>
              <a:xfrm>
                <a:off x="507457" y="2009674"/>
                <a:ext cx="10320963" cy="3493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解：如图建立坐标系。以无穷远为电势零点。取细环中与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P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点距离为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s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的一微元，设其长度为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𝑑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𝑙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，带电量为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𝑑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𝑞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对于均匀带电细圆环，其线电荷密度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λ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𝑞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π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𝑅</m:t>
                        </m:r>
                      </m:den>
                    </m:f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。则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𝑑𝑞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λ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𝑑𝑙</m:t>
                    </m:r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这一微元的电势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𝑑</m:t>
                    </m:r>
                    <m:r>
                      <a:rPr lang="zh-CN" alt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𝜑</m:t>
                    </m:r>
                    <m:r>
                      <a:rPr lang="en-US" altLang="zh-CN" sz="16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π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altLang="zh-CN" sz="16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altLang="zh-CN" sz="16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π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λ</m:t>
                        </m:r>
                        <m: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 </m:t>
                        </m:r>
                        <m: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𝑑𝑙</m:t>
                        </m:r>
                      </m:num>
                      <m:den>
                        <m:r>
                          <a:rPr lang="en-US" altLang="zh-CN" sz="16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</a:rPr>
                          <m:t>π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𝑞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π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𝑅</m:t>
                        </m:r>
                      </m:den>
                    </m:f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𝑑𝑙</m:t>
                    </m:r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总电势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𝜑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nary>
                      <m:nary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0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π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𝑅</m:t>
                        </m:r>
                      </m:sup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𝑑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𝜑</m:t>
                        </m:r>
                      </m:e>
                    </m:nary>
                    <m:r>
                      <a:rPr lang="en-US" altLang="zh-CN" sz="16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nary>
                      <m:naryPr>
                        <m:ctrlP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0</m:t>
                        </m:r>
                      </m:sub>
                      <m:sup>
                        <m: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π</m:t>
                        </m:r>
                        <m: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𝑅</m:t>
                        </m:r>
                      </m:sup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m:rPr>
                                <m:sty m:val="p"/>
                              </m:r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π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𝑞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π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𝑅</m:t>
                            </m:r>
                          </m:den>
                        </m:f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𝑑𝑙</m:t>
                        </m:r>
                      </m:e>
                    </m:nary>
                    <m:r>
                      <a:rPr lang="en-US" altLang="zh-CN" sz="16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π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𝑞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π</m:t>
                        </m:r>
                        <m: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𝑅</m:t>
                        </m:r>
                      </m:den>
                    </m:f>
                    <m:f>
                      <m:fPr>
                        <m:ctrlP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altLang="zh-CN" sz="16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altLang="zh-CN" sz="16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altLang="zh-CN" sz="16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altLang="zh-CN" sz="1600" dirty="0">
                  <a:solidFill>
                    <a:schemeClr val="bg1">
                      <a:lumMod val="6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ea typeface="楷体" panose="02010609060101010101" pitchFamily="49" charset="-122"/>
                  </a:rPr>
                  <a:t>              即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𝜑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</a:rPr>
                          <m:t>π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altLang="zh-CN" sz="160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</a:rPr>
                          <m:t>π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²</m:t>
                            </m:r>
                          </m:e>
                        </m:rad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则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𝑬</m:t>
                        </m:r>
                      </m:e>
                    </m:acc>
                    <m:r>
                      <a:rPr lang="en-US" altLang="zh-CN" sz="1600" b="1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=−</m:t>
                    </m:r>
                    <m:acc>
                      <m:accPr>
                        <m:chr m:val="⃗"/>
                        <m:ctrlPr>
                          <a:rPr lang="zh-CN" altLang="en-US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𝒈𝒓𝒂𝒅</m:t>
                        </m:r>
                      </m:e>
                    </m:acc>
                    <m:r>
                      <a:rPr lang="zh-CN" altLang="en-US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𝜑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−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𝑑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𝜑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𝑑𝑥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</a:rPr>
                          <m:t>π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𝑞𝑥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)³</m:t>
                            </m:r>
                          </m:e>
                        </m:rad>
                      </m:den>
                    </m:f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</m:oMath>
                </a14:m>
                <a:r>
                  <a:rPr lang="zh-CN" altLang="en-US" sz="1600" dirty="0"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D83F36A-34D6-A859-8F3A-DA5235B47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7" y="2009674"/>
                <a:ext cx="10320963" cy="3493970"/>
              </a:xfrm>
              <a:prstGeom prst="rect">
                <a:avLst/>
              </a:prstGeom>
              <a:blipFill>
                <a:blip r:embed="rId8"/>
                <a:stretch>
                  <a:fillRect l="-2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12F137DE-ECAA-0BB8-1800-3F190357E5DF}"/>
              </a:ext>
            </a:extLst>
          </p:cNvPr>
          <p:cNvGrpSpPr/>
          <p:nvPr/>
        </p:nvGrpSpPr>
        <p:grpSpPr>
          <a:xfrm>
            <a:off x="9401555" y="3750469"/>
            <a:ext cx="294018" cy="369380"/>
            <a:chOff x="9573389" y="3750469"/>
            <a:chExt cx="294018" cy="3693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文本框 132">
                  <a:extLst>
                    <a:ext uri="{FF2B5EF4-FFF2-40B4-BE49-F238E27FC236}">
                      <a16:creationId xmlns:a16="http://schemas.microsoft.com/office/drawing/2014/main" id="{7FDE3A88-6723-805F-1130-2B7CAFA06500}"/>
                    </a:ext>
                  </a:extLst>
                </p:cNvPr>
                <p:cNvSpPr txBox="1"/>
                <p:nvPr/>
              </p:nvSpPr>
              <p:spPr>
                <a:xfrm>
                  <a:off x="9601843" y="3750517"/>
                  <a:ext cx="2655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3" name="文本框 132">
                  <a:extLst>
                    <a:ext uri="{FF2B5EF4-FFF2-40B4-BE49-F238E27FC236}">
                      <a16:creationId xmlns:a16="http://schemas.microsoft.com/office/drawing/2014/main" id="{7FDE3A88-6723-805F-1130-2B7CAFA065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1843" y="3750517"/>
                  <a:ext cx="265564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209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D8492D4F-D071-8FA2-F8E3-FCAA6E60A87D}"/>
                </a:ext>
              </a:extLst>
            </p:cNvPr>
            <p:cNvSpPr/>
            <p:nvPr/>
          </p:nvSpPr>
          <p:spPr>
            <a:xfrm>
              <a:off x="9573389" y="3750469"/>
              <a:ext cx="62269" cy="622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9" name="矩形 148">
            <a:extLst>
              <a:ext uri="{FF2B5EF4-FFF2-40B4-BE49-F238E27FC236}">
                <a16:creationId xmlns:a16="http://schemas.microsoft.com/office/drawing/2014/main" id="{9105B6D3-2745-D2E4-D50D-E48E7C60207C}"/>
              </a:ext>
            </a:extLst>
          </p:cNvPr>
          <p:cNvSpPr/>
          <p:nvPr/>
        </p:nvSpPr>
        <p:spPr>
          <a:xfrm>
            <a:off x="7884572" y="4771430"/>
            <a:ext cx="68770" cy="96198"/>
          </a:xfrm>
          <a:custGeom>
            <a:avLst/>
            <a:gdLst>
              <a:gd name="connsiteX0" fmla="*/ 0 w 50271"/>
              <a:gd name="connsiteY0" fmla="*/ 0 h 85108"/>
              <a:gd name="connsiteX1" fmla="*/ 50271 w 50271"/>
              <a:gd name="connsiteY1" fmla="*/ 0 h 85108"/>
              <a:gd name="connsiteX2" fmla="*/ 50271 w 50271"/>
              <a:gd name="connsiteY2" fmla="*/ 85108 h 85108"/>
              <a:gd name="connsiteX3" fmla="*/ 0 w 50271"/>
              <a:gd name="connsiteY3" fmla="*/ 85108 h 85108"/>
              <a:gd name="connsiteX4" fmla="*/ 0 w 50271"/>
              <a:gd name="connsiteY4" fmla="*/ 0 h 85108"/>
              <a:gd name="connsiteX0" fmla="*/ 0 w 67348"/>
              <a:gd name="connsiteY0" fmla="*/ 1552 h 86660"/>
              <a:gd name="connsiteX1" fmla="*/ 67348 w 67348"/>
              <a:gd name="connsiteY1" fmla="*/ 0 h 86660"/>
              <a:gd name="connsiteX2" fmla="*/ 50271 w 67348"/>
              <a:gd name="connsiteY2" fmla="*/ 86660 h 86660"/>
              <a:gd name="connsiteX3" fmla="*/ 0 w 67348"/>
              <a:gd name="connsiteY3" fmla="*/ 86660 h 86660"/>
              <a:gd name="connsiteX4" fmla="*/ 0 w 67348"/>
              <a:gd name="connsiteY4" fmla="*/ 1552 h 86660"/>
              <a:gd name="connsiteX0" fmla="*/ 20182 w 67348"/>
              <a:gd name="connsiteY0" fmla="*/ 3105 h 86660"/>
              <a:gd name="connsiteX1" fmla="*/ 67348 w 67348"/>
              <a:gd name="connsiteY1" fmla="*/ 0 h 86660"/>
              <a:gd name="connsiteX2" fmla="*/ 50271 w 67348"/>
              <a:gd name="connsiteY2" fmla="*/ 86660 h 86660"/>
              <a:gd name="connsiteX3" fmla="*/ 0 w 67348"/>
              <a:gd name="connsiteY3" fmla="*/ 86660 h 86660"/>
              <a:gd name="connsiteX4" fmla="*/ 20182 w 67348"/>
              <a:gd name="connsiteY4" fmla="*/ 3105 h 86660"/>
              <a:gd name="connsiteX0" fmla="*/ 9315 w 67348"/>
              <a:gd name="connsiteY0" fmla="*/ 1553 h 86660"/>
              <a:gd name="connsiteX1" fmla="*/ 67348 w 67348"/>
              <a:gd name="connsiteY1" fmla="*/ 0 h 86660"/>
              <a:gd name="connsiteX2" fmla="*/ 50271 w 67348"/>
              <a:gd name="connsiteY2" fmla="*/ 86660 h 86660"/>
              <a:gd name="connsiteX3" fmla="*/ 0 w 67348"/>
              <a:gd name="connsiteY3" fmla="*/ 86660 h 86660"/>
              <a:gd name="connsiteX4" fmla="*/ 9315 w 67348"/>
              <a:gd name="connsiteY4" fmla="*/ 1553 h 86660"/>
              <a:gd name="connsiteX0" fmla="*/ 10688 w 68721"/>
              <a:gd name="connsiteY0" fmla="*/ 1553 h 86660"/>
              <a:gd name="connsiteX1" fmla="*/ 68721 w 68721"/>
              <a:gd name="connsiteY1" fmla="*/ 0 h 86660"/>
              <a:gd name="connsiteX2" fmla="*/ 51644 w 68721"/>
              <a:gd name="connsiteY2" fmla="*/ 86660 h 86660"/>
              <a:gd name="connsiteX3" fmla="*/ 1373 w 68721"/>
              <a:gd name="connsiteY3" fmla="*/ 86660 h 86660"/>
              <a:gd name="connsiteX4" fmla="*/ 246 w 68721"/>
              <a:gd name="connsiteY4" fmla="*/ 40034 h 86660"/>
              <a:gd name="connsiteX5" fmla="*/ 10688 w 68721"/>
              <a:gd name="connsiteY5" fmla="*/ 1553 h 86660"/>
              <a:gd name="connsiteX0" fmla="*/ 10529 w 68562"/>
              <a:gd name="connsiteY0" fmla="*/ 1553 h 86660"/>
              <a:gd name="connsiteX1" fmla="*/ 68562 w 68562"/>
              <a:gd name="connsiteY1" fmla="*/ 0 h 86660"/>
              <a:gd name="connsiteX2" fmla="*/ 51485 w 68562"/>
              <a:gd name="connsiteY2" fmla="*/ 86660 h 86660"/>
              <a:gd name="connsiteX3" fmla="*/ 8977 w 68562"/>
              <a:gd name="connsiteY3" fmla="*/ 86660 h 86660"/>
              <a:gd name="connsiteX4" fmla="*/ 87 w 68562"/>
              <a:gd name="connsiteY4" fmla="*/ 40034 h 86660"/>
              <a:gd name="connsiteX5" fmla="*/ 10529 w 68562"/>
              <a:gd name="connsiteY5" fmla="*/ 1553 h 86660"/>
              <a:gd name="connsiteX0" fmla="*/ 10529 w 68562"/>
              <a:gd name="connsiteY0" fmla="*/ 1553 h 86660"/>
              <a:gd name="connsiteX1" fmla="*/ 68562 w 68562"/>
              <a:gd name="connsiteY1" fmla="*/ 0 h 86660"/>
              <a:gd name="connsiteX2" fmla="*/ 51485 w 68562"/>
              <a:gd name="connsiteY2" fmla="*/ 86660 h 86660"/>
              <a:gd name="connsiteX3" fmla="*/ 8977 w 68562"/>
              <a:gd name="connsiteY3" fmla="*/ 86660 h 86660"/>
              <a:gd name="connsiteX4" fmla="*/ 87 w 68562"/>
              <a:gd name="connsiteY4" fmla="*/ 40034 h 86660"/>
              <a:gd name="connsiteX5" fmla="*/ 10529 w 68562"/>
              <a:gd name="connsiteY5" fmla="*/ 1553 h 86660"/>
              <a:gd name="connsiteX0" fmla="*/ 10583 w 68616"/>
              <a:gd name="connsiteY0" fmla="*/ 1553 h 99080"/>
              <a:gd name="connsiteX1" fmla="*/ 68616 w 68616"/>
              <a:gd name="connsiteY1" fmla="*/ 0 h 99080"/>
              <a:gd name="connsiteX2" fmla="*/ 51539 w 68616"/>
              <a:gd name="connsiteY2" fmla="*/ 86660 h 99080"/>
              <a:gd name="connsiteX3" fmla="*/ 4374 w 68616"/>
              <a:gd name="connsiteY3" fmla="*/ 99080 h 99080"/>
              <a:gd name="connsiteX4" fmla="*/ 141 w 68616"/>
              <a:gd name="connsiteY4" fmla="*/ 40034 h 99080"/>
              <a:gd name="connsiteX5" fmla="*/ 10583 w 68616"/>
              <a:gd name="connsiteY5" fmla="*/ 1553 h 99080"/>
              <a:gd name="connsiteX0" fmla="*/ 10583 w 68616"/>
              <a:gd name="connsiteY0" fmla="*/ 1553 h 99080"/>
              <a:gd name="connsiteX1" fmla="*/ 68616 w 68616"/>
              <a:gd name="connsiteY1" fmla="*/ 0 h 99080"/>
              <a:gd name="connsiteX2" fmla="*/ 51539 w 68616"/>
              <a:gd name="connsiteY2" fmla="*/ 86660 h 99080"/>
              <a:gd name="connsiteX3" fmla="*/ 4374 w 68616"/>
              <a:gd name="connsiteY3" fmla="*/ 99080 h 99080"/>
              <a:gd name="connsiteX4" fmla="*/ 141 w 68616"/>
              <a:gd name="connsiteY4" fmla="*/ 40034 h 99080"/>
              <a:gd name="connsiteX5" fmla="*/ 10583 w 68616"/>
              <a:gd name="connsiteY5" fmla="*/ 1553 h 99080"/>
              <a:gd name="connsiteX0" fmla="*/ 10619 w 68652"/>
              <a:gd name="connsiteY0" fmla="*/ 1553 h 99080"/>
              <a:gd name="connsiteX1" fmla="*/ 68652 w 68652"/>
              <a:gd name="connsiteY1" fmla="*/ 0 h 99080"/>
              <a:gd name="connsiteX2" fmla="*/ 51575 w 68652"/>
              <a:gd name="connsiteY2" fmla="*/ 86660 h 99080"/>
              <a:gd name="connsiteX3" fmla="*/ 4410 w 68652"/>
              <a:gd name="connsiteY3" fmla="*/ 99080 h 99080"/>
              <a:gd name="connsiteX4" fmla="*/ 177 w 68652"/>
              <a:gd name="connsiteY4" fmla="*/ 40034 h 99080"/>
              <a:gd name="connsiteX5" fmla="*/ 10619 w 68652"/>
              <a:gd name="connsiteY5" fmla="*/ 1553 h 99080"/>
              <a:gd name="connsiteX0" fmla="*/ 10619 w 68652"/>
              <a:gd name="connsiteY0" fmla="*/ 1553 h 99756"/>
              <a:gd name="connsiteX1" fmla="*/ 68652 w 68652"/>
              <a:gd name="connsiteY1" fmla="*/ 0 h 99756"/>
              <a:gd name="connsiteX2" fmla="*/ 51575 w 68652"/>
              <a:gd name="connsiteY2" fmla="*/ 86660 h 99756"/>
              <a:gd name="connsiteX3" fmla="*/ 4410 w 68652"/>
              <a:gd name="connsiteY3" fmla="*/ 99080 h 99756"/>
              <a:gd name="connsiteX4" fmla="*/ 177 w 68652"/>
              <a:gd name="connsiteY4" fmla="*/ 40034 h 99756"/>
              <a:gd name="connsiteX5" fmla="*/ 10619 w 68652"/>
              <a:gd name="connsiteY5" fmla="*/ 1553 h 99756"/>
              <a:gd name="connsiteX0" fmla="*/ 10787 w 68820"/>
              <a:gd name="connsiteY0" fmla="*/ 1553 h 99756"/>
              <a:gd name="connsiteX1" fmla="*/ 68820 w 68820"/>
              <a:gd name="connsiteY1" fmla="*/ 0 h 99756"/>
              <a:gd name="connsiteX2" fmla="*/ 51743 w 68820"/>
              <a:gd name="connsiteY2" fmla="*/ 86660 h 99756"/>
              <a:gd name="connsiteX3" fmla="*/ 4578 w 68820"/>
              <a:gd name="connsiteY3" fmla="*/ 99080 h 99756"/>
              <a:gd name="connsiteX4" fmla="*/ 345 w 68820"/>
              <a:gd name="connsiteY4" fmla="*/ 40034 h 99756"/>
              <a:gd name="connsiteX5" fmla="*/ 10787 w 68820"/>
              <a:gd name="connsiteY5" fmla="*/ 1553 h 99756"/>
              <a:gd name="connsiteX0" fmla="*/ 10787 w 68820"/>
              <a:gd name="connsiteY0" fmla="*/ 1553 h 87791"/>
              <a:gd name="connsiteX1" fmla="*/ 68820 w 68820"/>
              <a:gd name="connsiteY1" fmla="*/ 0 h 87791"/>
              <a:gd name="connsiteX2" fmla="*/ 51743 w 68820"/>
              <a:gd name="connsiteY2" fmla="*/ 86660 h 87791"/>
              <a:gd name="connsiteX3" fmla="*/ 4578 w 68820"/>
              <a:gd name="connsiteY3" fmla="*/ 78898 h 87791"/>
              <a:gd name="connsiteX4" fmla="*/ 345 w 68820"/>
              <a:gd name="connsiteY4" fmla="*/ 40034 h 87791"/>
              <a:gd name="connsiteX5" fmla="*/ 10787 w 68820"/>
              <a:gd name="connsiteY5" fmla="*/ 1553 h 87791"/>
              <a:gd name="connsiteX0" fmla="*/ 10581 w 68614"/>
              <a:gd name="connsiteY0" fmla="*/ 1553 h 92706"/>
              <a:gd name="connsiteX1" fmla="*/ 68614 w 68614"/>
              <a:gd name="connsiteY1" fmla="*/ 0 h 92706"/>
              <a:gd name="connsiteX2" fmla="*/ 51537 w 68614"/>
              <a:gd name="connsiteY2" fmla="*/ 86660 h 92706"/>
              <a:gd name="connsiteX3" fmla="*/ 9029 w 68614"/>
              <a:gd name="connsiteY3" fmla="*/ 91317 h 92706"/>
              <a:gd name="connsiteX4" fmla="*/ 139 w 68614"/>
              <a:gd name="connsiteY4" fmla="*/ 40034 h 92706"/>
              <a:gd name="connsiteX5" fmla="*/ 10581 w 68614"/>
              <a:gd name="connsiteY5" fmla="*/ 1553 h 92706"/>
              <a:gd name="connsiteX0" fmla="*/ 10581 w 68614"/>
              <a:gd name="connsiteY0" fmla="*/ 1553 h 94230"/>
              <a:gd name="connsiteX1" fmla="*/ 68614 w 68614"/>
              <a:gd name="connsiteY1" fmla="*/ 0 h 94230"/>
              <a:gd name="connsiteX2" fmla="*/ 51537 w 68614"/>
              <a:gd name="connsiteY2" fmla="*/ 91317 h 94230"/>
              <a:gd name="connsiteX3" fmla="*/ 9029 w 68614"/>
              <a:gd name="connsiteY3" fmla="*/ 91317 h 94230"/>
              <a:gd name="connsiteX4" fmla="*/ 139 w 68614"/>
              <a:gd name="connsiteY4" fmla="*/ 40034 h 94230"/>
              <a:gd name="connsiteX5" fmla="*/ 10581 w 68614"/>
              <a:gd name="connsiteY5" fmla="*/ 1553 h 94230"/>
              <a:gd name="connsiteX0" fmla="*/ 10581 w 68614"/>
              <a:gd name="connsiteY0" fmla="*/ 1553 h 94230"/>
              <a:gd name="connsiteX1" fmla="*/ 68614 w 68614"/>
              <a:gd name="connsiteY1" fmla="*/ 0 h 94230"/>
              <a:gd name="connsiteX2" fmla="*/ 42056 w 68614"/>
              <a:gd name="connsiteY2" fmla="*/ 43139 h 94230"/>
              <a:gd name="connsiteX3" fmla="*/ 51537 w 68614"/>
              <a:gd name="connsiteY3" fmla="*/ 91317 h 94230"/>
              <a:gd name="connsiteX4" fmla="*/ 9029 w 68614"/>
              <a:gd name="connsiteY4" fmla="*/ 91317 h 94230"/>
              <a:gd name="connsiteX5" fmla="*/ 139 w 68614"/>
              <a:gd name="connsiteY5" fmla="*/ 40034 h 94230"/>
              <a:gd name="connsiteX6" fmla="*/ 10581 w 68614"/>
              <a:gd name="connsiteY6" fmla="*/ 1553 h 94230"/>
              <a:gd name="connsiteX0" fmla="*/ 17385 w 68614"/>
              <a:gd name="connsiteY0" fmla="*/ 4275 h 94230"/>
              <a:gd name="connsiteX1" fmla="*/ 68614 w 68614"/>
              <a:gd name="connsiteY1" fmla="*/ 0 h 94230"/>
              <a:gd name="connsiteX2" fmla="*/ 42056 w 68614"/>
              <a:gd name="connsiteY2" fmla="*/ 43139 h 94230"/>
              <a:gd name="connsiteX3" fmla="*/ 51537 w 68614"/>
              <a:gd name="connsiteY3" fmla="*/ 91317 h 94230"/>
              <a:gd name="connsiteX4" fmla="*/ 9029 w 68614"/>
              <a:gd name="connsiteY4" fmla="*/ 91317 h 94230"/>
              <a:gd name="connsiteX5" fmla="*/ 139 w 68614"/>
              <a:gd name="connsiteY5" fmla="*/ 40034 h 94230"/>
              <a:gd name="connsiteX6" fmla="*/ 17385 w 68614"/>
              <a:gd name="connsiteY6" fmla="*/ 4275 h 94230"/>
              <a:gd name="connsiteX0" fmla="*/ 22828 w 68614"/>
              <a:gd name="connsiteY0" fmla="*/ 0 h 95398"/>
              <a:gd name="connsiteX1" fmla="*/ 68614 w 68614"/>
              <a:gd name="connsiteY1" fmla="*/ 1168 h 95398"/>
              <a:gd name="connsiteX2" fmla="*/ 42056 w 68614"/>
              <a:gd name="connsiteY2" fmla="*/ 44307 h 95398"/>
              <a:gd name="connsiteX3" fmla="*/ 51537 w 68614"/>
              <a:gd name="connsiteY3" fmla="*/ 92485 h 95398"/>
              <a:gd name="connsiteX4" fmla="*/ 9029 w 68614"/>
              <a:gd name="connsiteY4" fmla="*/ 92485 h 95398"/>
              <a:gd name="connsiteX5" fmla="*/ 139 w 68614"/>
              <a:gd name="connsiteY5" fmla="*/ 41202 h 95398"/>
              <a:gd name="connsiteX6" fmla="*/ 22828 w 68614"/>
              <a:gd name="connsiteY6" fmla="*/ 0 h 95398"/>
              <a:gd name="connsiteX0" fmla="*/ 22828 w 72696"/>
              <a:gd name="connsiteY0" fmla="*/ 0 h 95398"/>
              <a:gd name="connsiteX1" fmla="*/ 72696 w 72696"/>
              <a:gd name="connsiteY1" fmla="*/ 1168 h 95398"/>
              <a:gd name="connsiteX2" fmla="*/ 42056 w 72696"/>
              <a:gd name="connsiteY2" fmla="*/ 44307 h 95398"/>
              <a:gd name="connsiteX3" fmla="*/ 51537 w 72696"/>
              <a:gd name="connsiteY3" fmla="*/ 92485 h 95398"/>
              <a:gd name="connsiteX4" fmla="*/ 9029 w 72696"/>
              <a:gd name="connsiteY4" fmla="*/ 92485 h 95398"/>
              <a:gd name="connsiteX5" fmla="*/ 139 w 72696"/>
              <a:gd name="connsiteY5" fmla="*/ 41202 h 95398"/>
              <a:gd name="connsiteX6" fmla="*/ 22828 w 72696"/>
              <a:gd name="connsiteY6" fmla="*/ 0 h 95398"/>
              <a:gd name="connsiteX0" fmla="*/ 18902 w 68770"/>
              <a:gd name="connsiteY0" fmla="*/ 0 h 95398"/>
              <a:gd name="connsiteX1" fmla="*/ 68770 w 68770"/>
              <a:gd name="connsiteY1" fmla="*/ 1168 h 95398"/>
              <a:gd name="connsiteX2" fmla="*/ 38130 w 68770"/>
              <a:gd name="connsiteY2" fmla="*/ 44307 h 95398"/>
              <a:gd name="connsiteX3" fmla="*/ 47611 w 68770"/>
              <a:gd name="connsiteY3" fmla="*/ 92485 h 95398"/>
              <a:gd name="connsiteX4" fmla="*/ 5103 w 68770"/>
              <a:gd name="connsiteY4" fmla="*/ 92485 h 95398"/>
              <a:gd name="connsiteX5" fmla="*/ 295 w 68770"/>
              <a:gd name="connsiteY5" fmla="*/ 43924 h 95398"/>
              <a:gd name="connsiteX6" fmla="*/ 18902 w 68770"/>
              <a:gd name="connsiteY6" fmla="*/ 0 h 95398"/>
              <a:gd name="connsiteX0" fmla="*/ 18902 w 68770"/>
              <a:gd name="connsiteY0" fmla="*/ 0 h 95398"/>
              <a:gd name="connsiteX1" fmla="*/ 68770 w 68770"/>
              <a:gd name="connsiteY1" fmla="*/ 1168 h 95398"/>
              <a:gd name="connsiteX2" fmla="*/ 42212 w 68770"/>
              <a:gd name="connsiteY2" fmla="*/ 44307 h 95398"/>
              <a:gd name="connsiteX3" fmla="*/ 47611 w 68770"/>
              <a:gd name="connsiteY3" fmla="*/ 92485 h 95398"/>
              <a:gd name="connsiteX4" fmla="*/ 5103 w 68770"/>
              <a:gd name="connsiteY4" fmla="*/ 92485 h 95398"/>
              <a:gd name="connsiteX5" fmla="*/ 295 w 68770"/>
              <a:gd name="connsiteY5" fmla="*/ 43924 h 95398"/>
              <a:gd name="connsiteX6" fmla="*/ 18902 w 68770"/>
              <a:gd name="connsiteY6" fmla="*/ 0 h 95398"/>
              <a:gd name="connsiteX0" fmla="*/ 18902 w 68770"/>
              <a:gd name="connsiteY0" fmla="*/ 0 h 95398"/>
              <a:gd name="connsiteX1" fmla="*/ 68770 w 68770"/>
              <a:gd name="connsiteY1" fmla="*/ 1168 h 95398"/>
              <a:gd name="connsiteX2" fmla="*/ 34048 w 68770"/>
              <a:gd name="connsiteY2" fmla="*/ 36143 h 95398"/>
              <a:gd name="connsiteX3" fmla="*/ 47611 w 68770"/>
              <a:gd name="connsiteY3" fmla="*/ 92485 h 95398"/>
              <a:gd name="connsiteX4" fmla="*/ 5103 w 68770"/>
              <a:gd name="connsiteY4" fmla="*/ 92485 h 95398"/>
              <a:gd name="connsiteX5" fmla="*/ 295 w 68770"/>
              <a:gd name="connsiteY5" fmla="*/ 43924 h 95398"/>
              <a:gd name="connsiteX6" fmla="*/ 18902 w 68770"/>
              <a:gd name="connsiteY6" fmla="*/ 0 h 95398"/>
              <a:gd name="connsiteX0" fmla="*/ 18902 w 68770"/>
              <a:gd name="connsiteY0" fmla="*/ 0 h 96198"/>
              <a:gd name="connsiteX1" fmla="*/ 68770 w 68770"/>
              <a:gd name="connsiteY1" fmla="*/ 1168 h 96198"/>
              <a:gd name="connsiteX2" fmla="*/ 34048 w 68770"/>
              <a:gd name="connsiteY2" fmla="*/ 36143 h 96198"/>
              <a:gd name="connsiteX3" fmla="*/ 51693 w 68770"/>
              <a:gd name="connsiteY3" fmla="*/ 93846 h 96198"/>
              <a:gd name="connsiteX4" fmla="*/ 5103 w 68770"/>
              <a:gd name="connsiteY4" fmla="*/ 92485 h 96198"/>
              <a:gd name="connsiteX5" fmla="*/ 295 w 68770"/>
              <a:gd name="connsiteY5" fmla="*/ 43924 h 96198"/>
              <a:gd name="connsiteX6" fmla="*/ 18902 w 68770"/>
              <a:gd name="connsiteY6" fmla="*/ 0 h 96198"/>
              <a:gd name="connsiteX0" fmla="*/ 18902 w 68770"/>
              <a:gd name="connsiteY0" fmla="*/ 0 h 96198"/>
              <a:gd name="connsiteX1" fmla="*/ 68770 w 68770"/>
              <a:gd name="connsiteY1" fmla="*/ 1168 h 96198"/>
              <a:gd name="connsiteX2" fmla="*/ 46295 w 68770"/>
              <a:gd name="connsiteY2" fmla="*/ 44307 h 96198"/>
              <a:gd name="connsiteX3" fmla="*/ 51693 w 68770"/>
              <a:gd name="connsiteY3" fmla="*/ 93846 h 96198"/>
              <a:gd name="connsiteX4" fmla="*/ 5103 w 68770"/>
              <a:gd name="connsiteY4" fmla="*/ 92485 h 96198"/>
              <a:gd name="connsiteX5" fmla="*/ 295 w 68770"/>
              <a:gd name="connsiteY5" fmla="*/ 43924 h 96198"/>
              <a:gd name="connsiteX6" fmla="*/ 18902 w 68770"/>
              <a:gd name="connsiteY6" fmla="*/ 0 h 9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70" h="96198">
                <a:moveTo>
                  <a:pt x="18902" y="0"/>
                </a:moveTo>
                <a:lnTo>
                  <a:pt x="68770" y="1168"/>
                </a:lnTo>
                <a:cubicBezTo>
                  <a:pt x="65092" y="16065"/>
                  <a:pt x="49973" y="29410"/>
                  <a:pt x="46295" y="44307"/>
                </a:cubicBezTo>
                <a:lnTo>
                  <a:pt x="51693" y="93846"/>
                </a:lnTo>
                <a:cubicBezTo>
                  <a:pt x="35971" y="97986"/>
                  <a:pt x="19272" y="96107"/>
                  <a:pt x="5103" y="92485"/>
                </a:cubicBezTo>
                <a:cubicBezTo>
                  <a:pt x="1623" y="67627"/>
                  <a:pt x="-882" y="57914"/>
                  <a:pt x="295" y="43924"/>
                </a:cubicBezTo>
                <a:lnTo>
                  <a:pt x="18902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矩形 148">
            <a:extLst>
              <a:ext uri="{FF2B5EF4-FFF2-40B4-BE49-F238E27FC236}">
                <a16:creationId xmlns:a16="http://schemas.microsoft.com/office/drawing/2014/main" id="{AE09843F-42E0-3A62-CE87-E63B13575929}"/>
              </a:ext>
            </a:extLst>
          </p:cNvPr>
          <p:cNvSpPr/>
          <p:nvPr/>
        </p:nvSpPr>
        <p:spPr>
          <a:xfrm flipH="1">
            <a:off x="10913584" y="4765789"/>
            <a:ext cx="68770" cy="96198"/>
          </a:xfrm>
          <a:custGeom>
            <a:avLst/>
            <a:gdLst>
              <a:gd name="connsiteX0" fmla="*/ 0 w 50271"/>
              <a:gd name="connsiteY0" fmla="*/ 0 h 85108"/>
              <a:gd name="connsiteX1" fmla="*/ 50271 w 50271"/>
              <a:gd name="connsiteY1" fmla="*/ 0 h 85108"/>
              <a:gd name="connsiteX2" fmla="*/ 50271 w 50271"/>
              <a:gd name="connsiteY2" fmla="*/ 85108 h 85108"/>
              <a:gd name="connsiteX3" fmla="*/ 0 w 50271"/>
              <a:gd name="connsiteY3" fmla="*/ 85108 h 85108"/>
              <a:gd name="connsiteX4" fmla="*/ 0 w 50271"/>
              <a:gd name="connsiteY4" fmla="*/ 0 h 85108"/>
              <a:gd name="connsiteX0" fmla="*/ 0 w 67348"/>
              <a:gd name="connsiteY0" fmla="*/ 1552 h 86660"/>
              <a:gd name="connsiteX1" fmla="*/ 67348 w 67348"/>
              <a:gd name="connsiteY1" fmla="*/ 0 h 86660"/>
              <a:gd name="connsiteX2" fmla="*/ 50271 w 67348"/>
              <a:gd name="connsiteY2" fmla="*/ 86660 h 86660"/>
              <a:gd name="connsiteX3" fmla="*/ 0 w 67348"/>
              <a:gd name="connsiteY3" fmla="*/ 86660 h 86660"/>
              <a:gd name="connsiteX4" fmla="*/ 0 w 67348"/>
              <a:gd name="connsiteY4" fmla="*/ 1552 h 86660"/>
              <a:gd name="connsiteX0" fmla="*/ 20182 w 67348"/>
              <a:gd name="connsiteY0" fmla="*/ 3105 h 86660"/>
              <a:gd name="connsiteX1" fmla="*/ 67348 w 67348"/>
              <a:gd name="connsiteY1" fmla="*/ 0 h 86660"/>
              <a:gd name="connsiteX2" fmla="*/ 50271 w 67348"/>
              <a:gd name="connsiteY2" fmla="*/ 86660 h 86660"/>
              <a:gd name="connsiteX3" fmla="*/ 0 w 67348"/>
              <a:gd name="connsiteY3" fmla="*/ 86660 h 86660"/>
              <a:gd name="connsiteX4" fmla="*/ 20182 w 67348"/>
              <a:gd name="connsiteY4" fmla="*/ 3105 h 86660"/>
              <a:gd name="connsiteX0" fmla="*/ 9315 w 67348"/>
              <a:gd name="connsiteY0" fmla="*/ 1553 h 86660"/>
              <a:gd name="connsiteX1" fmla="*/ 67348 w 67348"/>
              <a:gd name="connsiteY1" fmla="*/ 0 h 86660"/>
              <a:gd name="connsiteX2" fmla="*/ 50271 w 67348"/>
              <a:gd name="connsiteY2" fmla="*/ 86660 h 86660"/>
              <a:gd name="connsiteX3" fmla="*/ 0 w 67348"/>
              <a:gd name="connsiteY3" fmla="*/ 86660 h 86660"/>
              <a:gd name="connsiteX4" fmla="*/ 9315 w 67348"/>
              <a:gd name="connsiteY4" fmla="*/ 1553 h 86660"/>
              <a:gd name="connsiteX0" fmla="*/ 10688 w 68721"/>
              <a:gd name="connsiteY0" fmla="*/ 1553 h 86660"/>
              <a:gd name="connsiteX1" fmla="*/ 68721 w 68721"/>
              <a:gd name="connsiteY1" fmla="*/ 0 h 86660"/>
              <a:gd name="connsiteX2" fmla="*/ 51644 w 68721"/>
              <a:gd name="connsiteY2" fmla="*/ 86660 h 86660"/>
              <a:gd name="connsiteX3" fmla="*/ 1373 w 68721"/>
              <a:gd name="connsiteY3" fmla="*/ 86660 h 86660"/>
              <a:gd name="connsiteX4" fmla="*/ 246 w 68721"/>
              <a:gd name="connsiteY4" fmla="*/ 40034 h 86660"/>
              <a:gd name="connsiteX5" fmla="*/ 10688 w 68721"/>
              <a:gd name="connsiteY5" fmla="*/ 1553 h 86660"/>
              <a:gd name="connsiteX0" fmla="*/ 10529 w 68562"/>
              <a:gd name="connsiteY0" fmla="*/ 1553 h 86660"/>
              <a:gd name="connsiteX1" fmla="*/ 68562 w 68562"/>
              <a:gd name="connsiteY1" fmla="*/ 0 h 86660"/>
              <a:gd name="connsiteX2" fmla="*/ 51485 w 68562"/>
              <a:gd name="connsiteY2" fmla="*/ 86660 h 86660"/>
              <a:gd name="connsiteX3" fmla="*/ 8977 w 68562"/>
              <a:gd name="connsiteY3" fmla="*/ 86660 h 86660"/>
              <a:gd name="connsiteX4" fmla="*/ 87 w 68562"/>
              <a:gd name="connsiteY4" fmla="*/ 40034 h 86660"/>
              <a:gd name="connsiteX5" fmla="*/ 10529 w 68562"/>
              <a:gd name="connsiteY5" fmla="*/ 1553 h 86660"/>
              <a:gd name="connsiteX0" fmla="*/ 10529 w 68562"/>
              <a:gd name="connsiteY0" fmla="*/ 1553 h 86660"/>
              <a:gd name="connsiteX1" fmla="*/ 68562 w 68562"/>
              <a:gd name="connsiteY1" fmla="*/ 0 h 86660"/>
              <a:gd name="connsiteX2" fmla="*/ 51485 w 68562"/>
              <a:gd name="connsiteY2" fmla="*/ 86660 h 86660"/>
              <a:gd name="connsiteX3" fmla="*/ 8977 w 68562"/>
              <a:gd name="connsiteY3" fmla="*/ 86660 h 86660"/>
              <a:gd name="connsiteX4" fmla="*/ 87 w 68562"/>
              <a:gd name="connsiteY4" fmla="*/ 40034 h 86660"/>
              <a:gd name="connsiteX5" fmla="*/ 10529 w 68562"/>
              <a:gd name="connsiteY5" fmla="*/ 1553 h 86660"/>
              <a:gd name="connsiteX0" fmla="*/ 10583 w 68616"/>
              <a:gd name="connsiteY0" fmla="*/ 1553 h 99080"/>
              <a:gd name="connsiteX1" fmla="*/ 68616 w 68616"/>
              <a:gd name="connsiteY1" fmla="*/ 0 h 99080"/>
              <a:gd name="connsiteX2" fmla="*/ 51539 w 68616"/>
              <a:gd name="connsiteY2" fmla="*/ 86660 h 99080"/>
              <a:gd name="connsiteX3" fmla="*/ 4374 w 68616"/>
              <a:gd name="connsiteY3" fmla="*/ 99080 h 99080"/>
              <a:gd name="connsiteX4" fmla="*/ 141 w 68616"/>
              <a:gd name="connsiteY4" fmla="*/ 40034 h 99080"/>
              <a:gd name="connsiteX5" fmla="*/ 10583 w 68616"/>
              <a:gd name="connsiteY5" fmla="*/ 1553 h 99080"/>
              <a:gd name="connsiteX0" fmla="*/ 10583 w 68616"/>
              <a:gd name="connsiteY0" fmla="*/ 1553 h 99080"/>
              <a:gd name="connsiteX1" fmla="*/ 68616 w 68616"/>
              <a:gd name="connsiteY1" fmla="*/ 0 h 99080"/>
              <a:gd name="connsiteX2" fmla="*/ 51539 w 68616"/>
              <a:gd name="connsiteY2" fmla="*/ 86660 h 99080"/>
              <a:gd name="connsiteX3" fmla="*/ 4374 w 68616"/>
              <a:gd name="connsiteY3" fmla="*/ 99080 h 99080"/>
              <a:gd name="connsiteX4" fmla="*/ 141 w 68616"/>
              <a:gd name="connsiteY4" fmla="*/ 40034 h 99080"/>
              <a:gd name="connsiteX5" fmla="*/ 10583 w 68616"/>
              <a:gd name="connsiteY5" fmla="*/ 1553 h 99080"/>
              <a:gd name="connsiteX0" fmla="*/ 10619 w 68652"/>
              <a:gd name="connsiteY0" fmla="*/ 1553 h 99080"/>
              <a:gd name="connsiteX1" fmla="*/ 68652 w 68652"/>
              <a:gd name="connsiteY1" fmla="*/ 0 h 99080"/>
              <a:gd name="connsiteX2" fmla="*/ 51575 w 68652"/>
              <a:gd name="connsiteY2" fmla="*/ 86660 h 99080"/>
              <a:gd name="connsiteX3" fmla="*/ 4410 w 68652"/>
              <a:gd name="connsiteY3" fmla="*/ 99080 h 99080"/>
              <a:gd name="connsiteX4" fmla="*/ 177 w 68652"/>
              <a:gd name="connsiteY4" fmla="*/ 40034 h 99080"/>
              <a:gd name="connsiteX5" fmla="*/ 10619 w 68652"/>
              <a:gd name="connsiteY5" fmla="*/ 1553 h 99080"/>
              <a:gd name="connsiteX0" fmla="*/ 10619 w 68652"/>
              <a:gd name="connsiteY0" fmla="*/ 1553 h 99756"/>
              <a:gd name="connsiteX1" fmla="*/ 68652 w 68652"/>
              <a:gd name="connsiteY1" fmla="*/ 0 h 99756"/>
              <a:gd name="connsiteX2" fmla="*/ 51575 w 68652"/>
              <a:gd name="connsiteY2" fmla="*/ 86660 h 99756"/>
              <a:gd name="connsiteX3" fmla="*/ 4410 w 68652"/>
              <a:gd name="connsiteY3" fmla="*/ 99080 h 99756"/>
              <a:gd name="connsiteX4" fmla="*/ 177 w 68652"/>
              <a:gd name="connsiteY4" fmla="*/ 40034 h 99756"/>
              <a:gd name="connsiteX5" fmla="*/ 10619 w 68652"/>
              <a:gd name="connsiteY5" fmla="*/ 1553 h 99756"/>
              <a:gd name="connsiteX0" fmla="*/ 10787 w 68820"/>
              <a:gd name="connsiteY0" fmla="*/ 1553 h 99756"/>
              <a:gd name="connsiteX1" fmla="*/ 68820 w 68820"/>
              <a:gd name="connsiteY1" fmla="*/ 0 h 99756"/>
              <a:gd name="connsiteX2" fmla="*/ 51743 w 68820"/>
              <a:gd name="connsiteY2" fmla="*/ 86660 h 99756"/>
              <a:gd name="connsiteX3" fmla="*/ 4578 w 68820"/>
              <a:gd name="connsiteY3" fmla="*/ 99080 h 99756"/>
              <a:gd name="connsiteX4" fmla="*/ 345 w 68820"/>
              <a:gd name="connsiteY4" fmla="*/ 40034 h 99756"/>
              <a:gd name="connsiteX5" fmla="*/ 10787 w 68820"/>
              <a:gd name="connsiteY5" fmla="*/ 1553 h 99756"/>
              <a:gd name="connsiteX0" fmla="*/ 10787 w 68820"/>
              <a:gd name="connsiteY0" fmla="*/ 1553 h 87791"/>
              <a:gd name="connsiteX1" fmla="*/ 68820 w 68820"/>
              <a:gd name="connsiteY1" fmla="*/ 0 h 87791"/>
              <a:gd name="connsiteX2" fmla="*/ 51743 w 68820"/>
              <a:gd name="connsiteY2" fmla="*/ 86660 h 87791"/>
              <a:gd name="connsiteX3" fmla="*/ 4578 w 68820"/>
              <a:gd name="connsiteY3" fmla="*/ 78898 h 87791"/>
              <a:gd name="connsiteX4" fmla="*/ 345 w 68820"/>
              <a:gd name="connsiteY4" fmla="*/ 40034 h 87791"/>
              <a:gd name="connsiteX5" fmla="*/ 10787 w 68820"/>
              <a:gd name="connsiteY5" fmla="*/ 1553 h 87791"/>
              <a:gd name="connsiteX0" fmla="*/ 10581 w 68614"/>
              <a:gd name="connsiteY0" fmla="*/ 1553 h 92706"/>
              <a:gd name="connsiteX1" fmla="*/ 68614 w 68614"/>
              <a:gd name="connsiteY1" fmla="*/ 0 h 92706"/>
              <a:gd name="connsiteX2" fmla="*/ 51537 w 68614"/>
              <a:gd name="connsiteY2" fmla="*/ 86660 h 92706"/>
              <a:gd name="connsiteX3" fmla="*/ 9029 w 68614"/>
              <a:gd name="connsiteY3" fmla="*/ 91317 h 92706"/>
              <a:gd name="connsiteX4" fmla="*/ 139 w 68614"/>
              <a:gd name="connsiteY4" fmla="*/ 40034 h 92706"/>
              <a:gd name="connsiteX5" fmla="*/ 10581 w 68614"/>
              <a:gd name="connsiteY5" fmla="*/ 1553 h 92706"/>
              <a:gd name="connsiteX0" fmla="*/ 10581 w 68614"/>
              <a:gd name="connsiteY0" fmla="*/ 1553 h 94230"/>
              <a:gd name="connsiteX1" fmla="*/ 68614 w 68614"/>
              <a:gd name="connsiteY1" fmla="*/ 0 h 94230"/>
              <a:gd name="connsiteX2" fmla="*/ 51537 w 68614"/>
              <a:gd name="connsiteY2" fmla="*/ 91317 h 94230"/>
              <a:gd name="connsiteX3" fmla="*/ 9029 w 68614"/>
              <a:gd name="connsiteY3" fmla="*/ 91317 h 94230"/>
              <a:gd name="connsiteX4" fmla="*/ 139 w 68614"/>
              <a:gd name="connsiteY4" fmla="*/ 40034 h 94230"/>
              <a:gd name="connsiteX5" fmla="*/ 10581 w 68614"/>
              <a:gd name="connsiteY5" fmla="*/ 1553 h 94230"/>
              <a:gd name="connsiteX0" fmla="*/ 10581 w 68614"/>
              <a:gd name="connsiteY0" fmla="*/ 1553 h 94230"/>
              <a:gd name="connsiteX1" fmla="*/ 68614 w 68614"/>
              <a:gd name="connsiteY1" fmla="*/ 0 h 94230"/>
              <a:gd name="connsiteX2" fmla="*/ 42056 w 68614"/>
              <a:gd name="connsiteY2" fmla="*/ 43139 h 94230"/>
              <a:gd name="connsiteX3" fmla="*/ 51537 w 68614"/>
              <a:gd name="connsiteY3" fmla="*/ 91317 h 94230"/>
              <a:gd name="connsiteX4" fmla="*/ 9029 w 68614"/>
              <a:gd name="connsiteY4" fmla="*/ 91317 h 94230"/>
              <a:gd name="connsiteX5" fmla="*/ 139 w 68614"/>
              <a:gd name="connsiteY5" fmla="*/ 40034 h 94230"/>
              <a:gd name="connsiteX6" fmla="*/ 10581 w 68614"/>
              <a:gd name="connsiteY6" fmla="*/ 1553 h 94230"/>
              <a:gd name="connsiteX0" fmla="*/ 17385 w 68614"/>
              <a:gd name="connsiteY0" fmla="*/ 4275 h 94230"/>
              <a:gd name="connsiteX1" fmla="*/ 68614 w 68614"/>
              <a:gd name="connsiteY1" fmla="*/ 0 h 94230"/>
              <a:gd name="connsiteX2" fmla="*/ 42056 w 68614"/>
              <a:gd name="connsiteY2" fmla="*/ 43139 h 94230"/>
              <a:gd name="connsiteX3" fmla="*/ 51537 w 68614"/>
              <a:gd name="connsiteY3" fmla="*/ 91317 h 94230"/>
              <a:gd name="connsiteX4" fmla="*/ 9029 w 68614"/>
              <a:gd name="connsiteY4" fmla="*/ 91317 h 94230"/>
              <a:gd name="connsiteX5" fmla="*/ 139 w 68614"/>
              <a:gd name="connsiteY5" fmla="*/ 40034 h 94230"/>
              <a:gd name="connsiteX6" fmla="*/ 17385 w 68614"/>
              <a:gd name="connsiteY6" fmla="*/ 4275 h 94230"/>
              <a:gd name="connsiteX0" fmla="*/ 22828 w 68614"/>
              <a:gd name="connsiteY0" fmla="*/ 0 h 95398"/>
              <a:gd name="connsiteX1" fmla="*/ 68614 w 68614"/>
              <a:gd name="connsiteY1" fmla="*/ 1168 h 95398"/>
              <a:gd name="connsiteX2" fmla="*/ 42056 w 68614"/>
              <a:gd name="connsiteY2" fmla="*/ 44307 h 95398"/>
              <a:gd name="connsiteX3" fmla="*/ 51537 w 68614"/>
              <a:gd name="connsiteY3" fmla="*/ 92485 h 95398"/>
              <a:gd name="connsiteX4" fmla="*/ 9029 w 68614"/>
              <a:gd name="connsiteY4" fmla="*/ 92485 h 95398"/>
              <a:gd name="connsiteX5" fmla="*/ 139 w 68614"/>
              <a:gd name="connsiteY5" fmla="*/ 41202 h 95398"/>
              <a:gd name="connsiteX6" fmla="*/ 22828 w 68614"/>
              <a:gd name="connsiteY6" fmla="*/ 0 h 95398"/>
              <a:gd name="connsiteX0" fmla="*/ 22828 w 72696"/>
              <a:gd name="connsiteY0" fmla="*/ 0 h 95398"/>
              <a:gd name="connsiteX1" fmla="*/ 72696 w 72696"/>
              <a:gd name="connsiteY1" fmla="*/ 1168 h 95398"/>
              <a:gd name="connsiteX2" fmla="*/ 42056 w 72696"/>
              <a:gd name="connsiteY2" fmla="*/ 44307 h 95398"/>
              <a:gd name="connsiteX3" fmla="*/ 51537 w 72696"/>
              <a:gd name="connsiteY3" fmla="*/ 92485 h 95398"/>
              <a:gd name="connsiteX4" fmla="*/ 9029 w 72696"/>
              <a:gd name="connsiteY4" fmla="*/ 92485 h 95398"/>
              <a:gd name="connsiteX5" fmla="*/ 139 w 72696"/>
              <a:gd name="connsiteY5" fmla="*/ 41202 h 95398"/>
              <a:gd name="connsiteX6" fmla="*/ 22828 w 72696"/>
              <a:gd name="connsiteY6" fmla="*/ 0 h 95398"/>
              <a:gd name="connsiteX0" fmla="*/ 18902 w 68770"/>
              <a:gd name="connsiteY0" fmla="*/ 0 h 95398"/>
              <a:gd name="connsiteX1" fmla="*/ 68770 w 68770"/>
              <a:gd name="connsiteY1" fmla="*/ 1168 h 95398"/>
              <a:gd name="connsiteX2" fmla="*/ 38130 w 68770"/>
              <a:gd name="connsiteY2" fmla="*/ 44307 h 95398"/>
              <a:gd name="connsiteX3" fmla="*/ 47611 w 68770"/>
              <a:gd name="connsiteY3" fmla="*/ 92485 h 95398"/>
              <a:gd name="connsiteX4" fmla="*/ 5103 w 68770"/>
              <a:gd name="connsiteY4" fmla="*/ 92485 h 95398"/>
              <a:gd name="connsiteX5" fmla="*/ 295 w 68770"/>
              <a:gd name="connsiteY5" fmla="*/ 43924 h 95398"/>
              <a:gd name="connsiteX6" fmla="*/ 18902 w 68770"/>
              <a:gd name="connsiteY6" fmla="*/ 0 h 95398"/>
              <a:gd name="connsiteX0" fmla="*/ 18902 w 68770"/>
              <a:gd name="connsiteY0" fmla="*/ 0 h 95398"/>
              <a:gd name="connsiteX1" fmla="*/ 68770 w 68770"/>
              <a:gd name="connsiteY1" fmla="*/ 1168 h 95398"/>
              <a:gd name="connsiteX2" fmla="*/ 42212 w 68770"/>
              <a:gd name="connsiteY2" fmla="*/ 44307 h 95398"/>
              <a:gd name="connsiteX3" fmla="*/ 47611 w 68770"/>
              <a:gd name="connsiteY3" fmla="*/ 92485 h 95398"/>
              <a:gd name="connsiteX4" fmla="*/ 5103 w 68770"/>
              <a:gd name="connsiteY4" fmla="*/ 92485 h 95398"/>
              <a:gd name="connsiteX5" fmla="*/ 295 w 68770"/>
              <a:gd name="connsiteY5" fmla="*/ 43924 h 95398"/>
              <a:gd name="connsiteX6" fmla="*/ 18902 w 68770"/>
              <a:gd name="connsiteY6" fmla="*/ 0 h 95398"/>
              <a:gd name="connsiteX0" fmla="*/ 18902 w 68770"/>
              <a:gd name="connsiteY0" fmla="*/ 0 h 95398"/>
              <a:gd name="connsiteX1" fmla="*/ 68770 w 68770"/>
              <a:gd name="connsiteY1" fmla="*/ 1168 h 95398"/>
              <a:gd name="connsiteX2" fmla="*/ 34048 w 68770"/>
              <a:gd name="connsiteY2" fmla="*/ 36143 h 95398"/>
              <a:gd name="connsiteX3" fmla="*/ 47611 w 68770"/>
              <a:gd name="connsiteY3" fmla="*/ 92485 h 95398"/>
              <a:gd name="connsiteX4" fmla="*/ 5103 w 68770"/>
              <a:gd name="connsiteY4" fmla="*/ 92485 h 95398"/>
              <a:gd name="connsiteX5" fmla="*/ 295 w 68770"/>
              <a:gd name="connsiteY5" fmla="*/ 43924 h 95398"/>
              <a:gd name="connsiteX6" fmla="*/ 18902 w 68770"/>
              <a:gd name="connsiteY6" fmla="*/ 0 h 95398"/>
              <a:gd name="connsiteX0" fmla="*/ 18902 w 68770"/>
              <a:gd name="connsiteY0" fmla="*/ 0 h 96198"/>
              <a:gd name="connsiteX1" fmla="*/ 68770 w 68770"/>
              <a:gd name="connsiteY1" fmla="*/ 1168 h 96198"/>
              <a:gd name="connsiteX2" fmla="*/ 34048 w 68770"/>
              <a:gd name="connsiteY2" fmla="*/ 36143 h 96198"/>
              <a:gd name="connsiteX3" fmla="*/ 51693 w 68770"/>
              <a:gd name="connsiteY3" fmla="*/ 93846 h 96198"/>
              <a:gd name="connsiteX4" fmla="*/ 5103 w 68770"/>
              <a:gd name="connsiteY4" fmla="*/ 92485 h 96198"/>
              <a:gd name="connsiteX5" fmla="*/ 295 w 68770"/>
              <a:gd name="connsiteY5" fmla="*/ 43924 h 96198"/>
              <a:gd name="connsiteX6" fmla="*/ 18902 w 68770"/>
              <a:gd name="connsiteY6" fmla="*/ 0 h 96198"/>
              <a:gd name="connsiteX0" fmla="*/ 18902 w 68770"/>
              <a:gd name="connsiteY0" fmla="*/ 0 h 96198"/>
              <a:gd name="connsiteX1" fmla="*/ 68770 w 68770"/>
              <a:gd name="connsiteY1" fmla="*/ 1168 h 96198"/>
              <a:gd name="connsiteX2" fmla="*/ 46295 w 68770"/>
              <a:gd name="connsiteY2" fmla="*/ 44307 h 96198"/>
              <a:gd name="connsiteX3" fmla="*/ 51693 w 68770"/>
              <a:gd name="connsiteY3" fmla="*/ 93846 h 96198"/>
              <a:gd name="connsiteX4" fmla="*/ 5103 w 68770"/>
              <a:gd name="connsiteY4" fmla="*/ 92485 h 96198"/>
              <a:gd name="connsiteX5" fmla="*/ 295 w 68770"/>
              <a:gd name="connsiteY5" fmla="*/ 43924 h 96198"/>
              <a:gd name="connsiteX6" fmla="*/ 18902 w 68770"/>
              <a:gd name="connsiteY6" fmla="*/ 0 h 9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70" h="96198">
                <a:moveTo>
                  <a:pt x="18902" y="0"/>
                </a:moveTo>
                <a:lnTo>
                  <a:pt x="68770" y="1168"/>
                </a:lnTo>
                <a:cubicBezTo>
                  <a:pt x="65092" y="16065"/>
                  <a:pt x="49973" y="29410"/>
                  <a:pt x="46295" y="44307"/>
                </a:cubicBezTo>
                <a:lnTo>
                  <a:pt x="51693" y="93846"/>
                </a:lnTo>
                <a:cubicBezTo>
                  <a:pt x="35971" y="97986"/>
                  <a:pt x="19272" y="96107"/>
                  <a:pt x="5103" y="92485"/>
                </a:cubicBezTo>
                <a:cubicBezTo>
                  <a:pt x="1623" y="67627"/>
                  <a:pt x="-882" y="57914"/>
                  <a:pt x="295" y="43924"/>
                </a:cubicBezTo>
                <a:lnTo>
                  <a:pt x="18902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CC015CE8-3557-C141-F8B5-40D9229A4ABA}"/>
                  </a:ext>
                </a:extLst>
              </p:cNvPr>
              <p:cNvSpPr txBox="1"/>
              <p:nvPr/>
            </p:nvSpPr>
            <p:spPr>
              <a:xfrm>
                <a:off x="8577769" y="4643026"/>
                <a:ext cx="2655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zh-CN" altLang="en-US" sz="16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CC015CE8-3557-C141-F8B5-40D9229A4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769" y="4643026"/>
                <a:ext cx="265564" cy="338554"/>
              </a:xfrm>
              <a:prstGeom prst="rect">
                <a:avLst/>
              </a:prstGeom>
              <a:blipFill>
                <a:blip r:embed="rId10"/>
                <a:stretch>
                  <a:fillRect r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8CE5C0D1-1F16-6769-3B89-BDB6FFB1B05F}"/>
                  </a:ext>
                </a:extLst>
              </p:cNvPr>
              <p:cNvSpPr txBox="1"/>
              <p:nvPr/>
            </p:nvSpPr>
            <p:spPr>
              <a:xfrm>
                <a:off x="8420350" y="3979790"/>
                <a:ext cx="2655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8CE5C0D1-1F16-6769-3B89-BDB6FFB1B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0350" y="3979790"/>
                <a:ext cx="26556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文本框 176">
                <a:extLst>
                  <a:ext uri="{FF2B5EF4-FFF2-40B4-BE49-F238E27FC236}">
                    <a16:creationId xmlns:a16="http://schemas.microsoft.com/office/drawing/2014/main" id="{852A4E18-512B-289F-9BB9-8E12BBA66D7D}"/>
                  </a:ext>
                </a:extLst>
              </p:cNvPr>
              <p:cNvSpPr txBox="1"/>
              <p:nvPr/>
            </p:nvSpPr>
            <p:spPr>
              <a:xfrm>
                <a:off x="10405621" y="4979602"/>
                <a:ext cx="6149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7" name="文本框 176">
                <a:extLst>
                  <a:ext uri="{FF2B5EF4-FFF2-40B4-BE49-F238E27FC236}">
                    <a16:creationId xmlns:a16="http://schemas.microsoft.com/office/drawing/2014/main" id="{852A4E18-512B-289F-9BB9-8E12BBA66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621" y="4979602"/>
                <a:ext cx="614986" cy="369332"/>
              </a:xfrm>
              <a:prstGeom prst="rect">
                <a:avLst/>
              </a:prstGeom>
              <a:blipFill>
                <a:blip r:embed="rId1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EA5F289C-09D7-FBBA-741E-A598DD0B6C5D}"/>
                  </a:ext>
                </a:extLst>
              </p:cNvPr>
              <p:cNvSpPr txBox="1"/>
              <p:nvPr/>
            </p:nvSpPr>
            <p:spPr>
              <a:xfrm>
                <a:off x="9435653" y="4171417"/>
                <a:ext cx="2655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16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EA5F289C-09D7-FBBA-741E-A598DD0B6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5653" y="4171417"/>
                <a:ext cx="265564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E21612A7-D651-CDEE-C053-495F9FB921A8}"/>
                  </a:ext>
                </a:extLst>
              </p:cNvPr>
              <p:cNvSpPr txBox="1"/>
              <p:nvPr/>
            </p:nvSpPr>
            <p:spPr>
              <a:xfrm>
                <a:off x="10270869" y="2967285"/>
                <a:ext cx="102054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E21612A7-D651-CDEE-C053-495F9FB92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0869" y="2967285"/>
                <a:ext cx="1020548" cy="307777"/>
              </a:xfrm>
              <a:prstGeom prst="rect">
                <a:avLst/>
              </a:prstGeom>
              <a:blipFill>
                <a:blip r:embed="rId18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4054A82B-79A4-3BF2-E38D-F8B70C0BA33A}"/>
              </a:ext>
            </a:extLst>
          </p:cNvPr>
          <p:cNvSpPr txBox="1"/>
          <p:nvPr/>
        </p:nvSpPr>
        <p:spPr>
          <a:xfrm>
            <a:off x="507459" y="496110"/>
            <a:ext cx="4491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电势与电场强度的关系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6ABABD8-4D23-A3E6-67C0-58F3DE4A3432}"/>
              </a:ext>
            </a:extLst>
          </p:cNvPr>
          <p:cNvSpPr txBox="1"/>
          <p:nvPr/>
        </p:nvSpPr>
        <p:spPr>
          <a:xfrm>
            <a:off x="4999165" y="775742"/>
            <a:ext cx="2043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电场强度的计算（</a:t>
            </a:r>
            <a:r>
              <a:rPr lang="en-US" altLang="zh-CN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3</a:t>
            </a:r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）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6715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animBg="1"/>
      <p:bldP spid="21" grpId="0"/>
      <p:bldP spid="132" grpId="0" uiExpand="1" build="p"/>
      <p:bldP spid="149" grpId="0" animBg="1"/>
      <p:bldP spid="150" grpId="0" animBg="1"/>
      <p:bldP spid="153" grpId="0"/>
      <p:bldP spid="154" grpId="0"/>
      <p:bldP spid="177" grpId="0"/>
      <p:bldP spid="56" grpId="0"/>
      <p:bldP spid="5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矩形 100">
            <a:extLst>
              <a:ext uri="{FF2B5EF4-FFF2-40B4-BE49-F238E27FC236}">
                <a16:creationId xmlns:a16="http://schemas.microsoft.com/office/drawing/2014/main" id="{BE04240A-D226-16CB-C74C-10D22CB797AE}"/>
              </a:ext>
            </a:extLst>
          </p:cNvPr>
          <p:cNvSpPr/>
          <p:nvPr/>
        </p:nvSpPr>
        <p:spPr>
          <a:xfrm>
            <a:off x="9928831" y="1661978"/>
            <a:ext cx="1616313" cy="7642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4638C02D-89C2-EC59-481B-2B530E2A3801}"/>
              </a:ext>
            </a:extLst>
          </p:cNvPr>
          <p:cNvGrpSpPr/>
          <p:nvPr/>
        </p:nvGrpSpPr>
        <p:grpSpPr>
          <a:xfrm rot="16200000">
            <a:off x="8136876" y="2922241"/>
            <a:ext cx="1063368" cy="583202"/>
            <a:chOff x="7359381" y="3132463"/>
            <a:chExt cx="1063368" cy="583202"/>
          </a:xfrm>
        </p:grpSpPr>
        <p:sp>
          <p:nvSpPr>
            <p:cNvPr id="98" name="左大括号 97">
              <a:extLst>
                <a:ext uri="{FF2B5EF4-FFF2-40B4-BE49-F238E27FC236}">
                  <a16:creationId xmlns:a16="http://schemas.microsoft.com/office/drawing/2014/main" id="{2CD93623-1767-C679-FB93-FE2321959302}"/>
                </a:ext>
              </a:extLst>
            </p:cNvPr>
            <p:cNvSpPr/>
            <p:nvPr/>
          </p:nvSpPr>
          <p:spPr>
            <a:xfrm rot="5400000">
              <a:off x="7770692" y="3063609"/>
              <a:ext cx="240745" cy="1063368"/>
            </a:xfrm>
            <a:prstGeom prst="leftBrace">
              <a:avLst>
                <a:gd name="adj1" fmla="val 104047"/>
                <a:gd name="adj2" fmla="val 49636"/>
              </a:avLst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文本框 98">
                  <a:extLst>
                    <a:ext uri="{FF2B5EF4-FFF2-40B4-BE49-F238E27FC236}">
                      <a16:creationId xmlns:a16="http://schemas.microsoft.com/office/drawing/2014/main" id="{74B3E5D7-2700-6220-21CA-81A7D1210082}"/>
                    </a:ext>
                  </a:extLst>
                </p:cNvPr>
                <p:cNvSpPr txBox="1"/>
                <p:nvPr/>
              </p:nvSpPr>
              <p:spPr>
                <a:xfrm rot="5400000">
                  <a:off x="7745424" y="3198874"/>
                  <a:ext cx="409821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zh-CN" altLang="en-US" sz="12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9" name="文本框 98">
                  <a:extLst>
                    <a:ext uri="{FF2B5EF4-FFF2-40B4-BE49-F238E27FC236}">
                      <a16:creationId xmlns:a16="http://schemas.microsoft.com/office/drawing/2014/main" id="{74B3E5D7-2700-6220-21CA-81A7D12100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745424" y="3198874"/>
                  <a:ext cx="409821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5DE3FEC-0E30-0228-DFDA-41C5CCB951A9}"/>
              </a:ext>
            </a:extLst>
          </p:cNvPr>
          <p:cNvGrpSpPr/>
          <p:nvPr/>
        </p:nvGrpSpPr>
        <p:grpSpPr>
          <a:xfrm>
            <a:off x="6326404" y="1623442"/>
            <a:ext cx="5416056" cy="3770943"/>
            <a:chOff x="6812965" y="1617426"/>
            <a:chExt cx="5416056" cy="3770943"/>
          </a:xfrm>
        </p:grpSpPr>
        <p:cxnSp>
          <p:nvCxnSpPr>
            <p:cNvPr id="3" name="直接箭头连接符 2">
              <a:extLst>
                <a:ext uri="{FF2B5EF4-FFF2-40B4-BE49-F238E27FC236}">
                  <a16:creationId xmlns:a16="http://schemas.microsoft.com/office/drawing/2014/main" id="{1DC5A7E2-FEF6-F541-62A7-85C93F4ED0C9}"/>
                </a:ext>
              </a:extLst>
            </p:cNvPr>
            <p:cNvCxnSpPr>
              <a:cxnSpLocks/>
            </p:cNvCxnSpPr>
            <p:nvPr/>
          </p:nvCxnSpPr>
          <p:spPr>
            <a:xfrm>
              <a:off x="6812965" y="3756162"/>
              <a:ext cx="5123474" cy="0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FAA5E747-A929-AA95-2094-AEAE68EBDA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0606" y="1655962"/>
              <a:ext cx="0" cy="3732407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30B4F5E2-1004-A6EA-E890-C71FCEAF93B6}"/>
                    </a:ext>
                  </a:extLst>
                </p:cNvPr>
                <p:cNvSpPr txBox="1"/>
                <p:nvPr/>
              </p:nvSpPr>
              <p:spPr>
                <a:xfrm>
                  <a:off x="11651083" y="3818812"/>
                  <a:ext cx="577938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1600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30B4F5E2-1004-A6EA-E890-C71FCEAF93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1083" y="3818812"/>
                  <a:ext cx="577938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AA17E597-B9FE-C3F0-EE4A-4B213AB09D00}"/>
                    </a:ext>
                  </a:extLst>
                </p:cNvPr>
                <p:cNvSpPr txBox="1"/>
                <p:nvPr/>
              </p:nvSpPr>
              <p:spPr>
                <a:xfrm>
                  <a:off x="9351940" y="1617426"/>
                  <a:ext cx="577938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1600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AA17E597-B9FE-C3F0-EE4A-4B213AB09D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1940" y="1617426"/>
                  <a:ext cx="577938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3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90A28426-8DE3-352D-2047-773133E5DB7D}"/>
                    </a:ext>
                  </a:extLst>
                </p:cNvPr>
                <p:cNvSpPr txBox="1"/>
                <p:nvPr/>
              </p:nvSpPr>
              <p:spPr>
                <a:xfrm>
                  <a:off x="9025030" y="3760749"/>
                  <a:ext cx="577938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600" b="0" i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oMath>
                    </m:oMathPara>
                  </a14:m>
                  <a:endParaRPr lang="zh-CN" altLang="en-US" sz="1600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90A28426-8DE3-352D-2047-773133E5DB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5030" y="3760749"/>
                  <a:ext cx="577938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0F017E5E-8681-2EF8-5E6E-DA2F1D907289}"/>
              </a:ext>
            </a:extLst>
          </p:cNvPr>
          <p:cNvSpPr txBox="1"/>
          <p:nvPr/>
        </p:nvSpPr>
        <p:spPr>
          <a:xfrm>
            <a:off x="507459" y="496110"/>
            <a:ext cx="3447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电场 电场强度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6E602B8-FB33-CACB-0F4E-BD5E2F043121}"/>
              </a:ext>
            </a:extLst>
          </p:cNvPr>
          <p:cNvSpPr txBox="1"/>
          <p:nvPr/>
        </p:nvSpPr>
        <p:spPr>
          <a:xfrm>
            <a:off x="4052785" y="775742"/>
            <a:ext cx="1235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电偶极子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BC86EE1-BBEB-B435-68B1-C2F810D80C1F}"/>
              </a:ext>
            </a:extLst>
          </p:cNvPr>
          <p:cNvSpPr txBox="1"/>
          <p:nvPr/>
        </p:nvSpPr>
        <p:spPr>
          <a:xfrm>
            <a:off x="507460" y="1425186"/>
            <a:ext cx="4781047" cy="773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电偶极子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：</a:t>
            </a:r>
            <a:endParaRPr lang="en-US" altLang="zh-CN" sz="160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0" dirty="0">
                <a:latin typeface="仿宋" panose="02010609060101010101" pitchFamily="49" charset="-122"/>
                <a:ea typeface="仿宋" panose="02010609060101010101" pitchFamily="49" charset="-122"/>
              </a:rPr>
              <a:t>两个 等量异种点电荷 组成的带电系统。</a:t>
            </a:r>
            <a:endParaRPr lang="en-US" altLang="zh-CN" sz="1600" b="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AAE573ED-CA64-C99C-B4FA-5AE4086CCCC3}"/>
              </a:ext>
            </a:extLst>
          </p:cNvPr>
          <p:cNvCxnSpPr>
            <a:cxnSpLocks/>
            <a:stCxn id="49" idx="2"/>
            <a:endCxn id="48" idx="6"/>
          </p:cNvCxnSpPr>
          <p:nvPr/>
        </p:nvCxnSpPr>
        <p:spPr>
          <a:xfrm flipH="1">
            <a:off x="8111383" y="3762177"/>
            <a:ext cx="1725322" cy="1"/>
          </a:xfrm>
          <a:prstGeom prst="straightConnector1">
            <a:avLst/>
          </a:prstGeom>
          <a:ln w="28575" cmpd="sng">
            <a:gradFill>
              <a:gsLst>
                <a:gs pos="0">
                  <a:srgbClr val="FF0000"/>
                </a:gs>
                <a:gs pos="100000">
                  <a:srgbClr val="00A0E9"/>
                </a:gs>
              </a:gsLst>
              <a:lin ang="10800000" scaled="0"/>
            </a:gra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3FF86005-283F-3E7B-B173-75AD7FFB1E03}"/>
              </a:ext>
            </a:extLst>
          </p:cNvPr>
          <p:cNvGrpSpPr/>
          <p:nvPr/>
        </p:nvGrpSpPr>
        <p:grpSpPr>
          <a:xfrm>
            <a:off x="7991005" y="3936043"/>
            <a:ext cx="1983603" cy="625857"/>
            <a:chOff x="7991005" y="3936043"/>
            <a:chExt cx="1983603" cy="625857"/>
          </a:xfrm>
        </p:grpSpPr>
        <p:sp>
          <p:nvSpPr>
            <p:cNvPr id="59" name="左大括号 58">
              <a:extLst>
                <a:ext uri="{FF2B5EF4-FFF2-40B4-BE49-F238E27FC236}">
                  <a16:creationId xmlns:a16="http://schemas.microsoft.com/office/drawing/2014/main" id="{D29FF235-D701-9D83-8859-6FB9CC680578}"/>
                </a:ext>
              </a:extLst>
            </p:cNvPr>
            <p:cNvSpPr/>
            <p:nvPr/>
          </p:nvSpPr>
          <p:spPr>
            <a:xfrm rot="16200000">
              <a:off x="8855807" y="3071241"/>
              <a:ext cx="254000" cy="1983603"/>
            </a:xfrm>
            <a:prstGeom prst="leftBrace">
              <a:avLst>
                <a:gd name="adj1" fmla="val 104047"/>
                <a:gd name="adj2" fmla="val 49636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83E7A9B0-C06F-0D5C-6E2B-32284C92134A}"/>
                    </a:ext>
                  </a:extLst>
                </p:cNvPr>
                <p:cNvSpPr txBox="1"/>
                <p:nvPr/>
              </p:nvSpPr>
              <p:spPr>
                <a:xfrm>
                  <a:off x="8693838" y="4223346"/>
                  <a:ext cx="577938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83E7A9B0-C06F-0D5C-6E2B-32284C9213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3838" y="4223346"/>
                  <a:ext cx="577938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692007DB-18B0-E651-75EB-9F7C983C5295}"/>
              </a:ext>
            </a:extLst>
          </p:cNvPr>
          <p:cNvGrpSpPr/>
          <p:nvPr/>
        </p:nvGrpSpPr>
        <p:grpSpPr>
          <a:xfrm>
            <a:off x="7596860" y="3641800"/>
            <a:ext cx="514523" cy="371559"/>
            <a:chOff x="8083421" y="3635784"/>
            <a:chExt cx="514523" cy="371559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F53523DD-947A-C878-0BF9-6A11248FD459}"/>
                </a:ext>
              </a:extLst>
            </p:cNvPr>
            <p:cNvSpPr/>
            <p:nvPr/>
          </p:nvSpPr>
          <p:spPr>
            <a:xfrm>
              <a:off x="8357189" y="3635784"/>
              <a:ext cx="240755" cy="24075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</a:rPr>
                <a:t>+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D78234A1-4855-3652-302A-481EB9C9BAB3}"/>
                    </a:ext>
                  </a:extLst>
                </p:cNvPr>
                <p:cNvSpPr txBox="1"/>
                <p:nvPr/>
              </p:nvSpPr>
              <p:spPr>
                <a:xfrm>
                  <a:off x="8083421" y="3745733"/>
                  <a:ext cx="423267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zh-CN" altLang="en-US" sz="11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D78234A1-4855-3652-302A-481EB9C9BA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3421" y="3745733"/>
                  <a:ext cx="423267" cy="2616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C34BA02E-0A0D-6288-88A0-1F3BB32FDFB4}"/>
              </a:ext>
            </a:extLst>
          </p:cNvPr>
          <p:cNvGrpSpPr/>
          <p:nvPr/>
        </p:nvGrpSpPr>
        <p:grpSpPr>
          <a:xfrm>
            <a:off x="9836705" y="3641799"/>
            <a:ext cx="515393" cy="371560"/>
            <a:chOff x="10323266" y="3635783"/>
            <a:chExt cx="515393" cy="371560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EADA20DC-3634-693F-5C0D-94B5216CF1AF}"/>
                </a:ext>
              </a:extLst>
            </p:cNvPr>
            <p:cNvSpPr/>
            <p:nvPr/>
          </p:nvSpPr>
          <p:spPr>
            <a:xfrm>
              <a:off x="10323266" y="3635783"/>
              <a:ext cx="240755" cy="240755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A0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rgbClr val="00A0E9"/>
                  </a:solidFill>
                </a:rPr>
                <a:t>－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3B4FABEA-1BC0-707A-462F-D5367D6AAE0C}"/>
                    </a:ext>
                  </a:extLst>
                </p:cNvPr>
                <p:cNvSpPr txBox="1"/>
                <p:nvPr/>
              </p:nvSpPr>
              <p:spPr>
                <a:xfrm>
                  <a:off x="10415392" y="3745733"/>
                  <a:ext cx="423267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100" b="0" i="1" smtClean="0">
                            <a:solidFill>
                              <a:srgbClr val="00A0E9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zh-CN" altLang="en-US" sz="1100" dirty="0">
                    <a:solidFill>
                      <a:srgbClr val="00A0E9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3B4FABEA-1BC0-707A-462F-D5367D6AAE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15392" y="3745733"/>
                  <a:ext cx="423267" cy="2616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3" name="文本框 72">
            <a:extLst>
              <a:ext uri="{FF2B5EF4-FFF2-40B4-BE49-F238E27FC236}">
                <a16:creationId xmlns:a16="http://schemas.microsoft.com/office/drawing/2014/main" id="{24E5AC3F-88D9-CEBB-664D-52C70547C284}"/>
              </a:ext>
            </a:extLst>
          </p:cNvPr>
          <p:cNvSpPr txBox="1"/>
          <p:nvPr/>
        </p:nvSpPr>
        <p:spPr>
          <a:xfrm>
            <a:off x="507458" y="2487597"/>
            <a:ext cx="7223999" cy="40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0" dirty="0">
                <a:latin typeface="楷体" panose="02010609060101010101" pitchFamily="49" charset="-122"/>
                <a:ea typeface="楷体" panose="02010609060101010101" pitchFamily="49" charset="-122"/>
              </a:rPr>
              <a:t>以 两电荷连线 为</a:t>
            </a:r>
            <a:r>
              <a:rPr lang="en-US" altLang="zh-CN" sz="1600" b="0" dirty="0">
                <a:latin typeface="楷体" panose="02010609060101010101" pitchFamily="49" charset="-122"/>
                <a:ea typeface="楷体" panose="02010609060101010101" pitchFamily="49" charset="-122"/>
              </a:rPr>
              <a:t>x</a:t>
            </a:r>
            <a:r>
              <a:rPr lang="zh-CN" altLang="en-US" sz="1600" b="0" dirty="0">
                <a:latin typeface="楷体" panose="02010609060101010101" pitchFamily="49" charset="-122"/>
                <a:ea typeface="楷体" panose="02010609060101010101" pitchFamily="49" charset="-122"/>
              </a:rPr>
              <a:t>轴，以 两电荷连线的中垂线 为</a:t>
            </a:r>
            <a:r>
              <a:rPr lang="en-US" altLang="zh-CN" sz="1600" b="0" dirty="0">
                <a:latin typeface="楷体" panose="02010609060101010101" pitchFamily="49" charset="-122"/>
                <a:ea typeface="楷体" panose="02010609060101010101" pitchFamily="49" charset="-122"/>
              </a:rPr>
              <a:t>y</a:t>
            </a:r>
            <a:r>
              <a:rPr lang="zh-CN" altLang="en-US" sz="1600" b="0" dirty="0">
                <a:latin typeface="楷体" panose="02010609060101010101" pitchFamily="49" charset="-122"/>
                <a:ea typeface="楷体" panose="02010609060101010101" pitchFamily="49" charset="-122"/>
              </a:rPr>
              <a:t>轴，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建立平面直角坐标系。</a:t>
            </a:r>
            <a:r>
              <a:rPr lang="zh-CN" altLang="en-US" sz="1600" b="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en-US" altLang="zh-CN" sz="1600" b="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7299E6D1-61AF-66BB-A518-DC69144CA494}"/>
                  </a:ext>
                </a:extLst>
              </p:cNvPr>
              <p:cNvSpPr txBox="1"/>
              <p:nvPr/>
            </p:nvSpPr>
            <p:spPr>
              <a:xfrm>
                <a:off x="507459" y="3009581"/>
                <a:ext cx="5588540" cy="1131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轴线上（</a:t>
                </a:r>
                <a:r>
                  <a:rPr lang="en-US" altLang="zh-CN" sz="16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x</a:t>
                </a:r>
                <a:r>
                  <a:rPr lang="zh-CN" altLang="en-US" sz="16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轴上）的电场强度分布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：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1600" b="1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1600" b="1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𝑨</m:t>
                              </m:r>
                            </m:sub>
                          </m:sSub>
                        </m:e>
                      </m:acc>
                      <m:r>
                        <a:rPr lang="en-US" altLang="zh-CN" sz="1600" i="1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zh-CN" altLang="en-US" sz="1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altLang="zh-CN" sz="1600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2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𝑟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³</m:t>
                          </m:r>
                        </m:den>
                      </m:f>
                      <m:r>
                        <a:rPr lang="zh-CN" altLang="en-US" sz="1600" i="1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，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其中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𝑟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为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𝐴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点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与坐标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原点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的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距离</m:t>
                      </m:r>
                    </m:oMath>
                  </m:oMathPara>
                </a14:m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7299E6D1-61AF-66BB-A518-DC69144CA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9" y="3009581"/>
                <a:ext cx="5588540" cy="1131143"/>
              </a:xfrm>
              <a:prstGeom prst="rect">
                <a:avLst/>
              </a:prstGeom>
              <a:blipFill>
                <a:blip r:embed="rId12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477D0165-9391-5823-D4B0-AB1546276C17}"/>
                  </a:ext>
                </a:extLst>
              </p:cNvPr>
              <p:cNvSpPr txBox="1"/>
              <p:nvPr/>
            </p:nvSpPr>
            <p:spPr>
              <a:xfrm>
                <a:off x="507459" y="4163382"/>
                <a:ext cx="5588540" cy="1131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中垂线上（</a:t>
                </a:r>
                <a:r>
                  <a:rPr lang="en-US" altLang="zh-CN" sz="16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y</a:t>
                </a:r>
                <a:r>
                  <a:rPr lang="zh-CN" altLang="en-US" sz="16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轴上）的电场强度分布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：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1600" b="1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1600" b="1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𝑩</m:t>
                              </m:r>
                            </m:sub>
                          </m:sSub>
                        </m:e>
                      </m:acc>
                      <m:r>
                        <a:rPr lang="en-US" altLang="zh-CN" sz="1600" i="1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zh-CN" altLang="en-US" sz="1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altLang="zh-CN" sz="1600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4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𝑟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³</m:t>
                          </m:r>
                        </m:den>
                      </m:f>
                      <m:r>
                        <a:rPr lang="zh-CN" altLang="en-US" sz="1600" i="1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，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其中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𝑟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为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𝐵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点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与坐标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原点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的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距离</m:t>
                      </m:r>
                    </m:oMath>
                  </m:oMathPara>
                </a14:m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477D0165-9391-5823-D4B0-AB1546276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9" y="4163382"/>
                <a:ext cx="5588540" cy="1131143"/>
              </a:xfrm>
              <a:prstGeom prst="rect">
                <a:avLst/>
              </a:prstGeom>
              <a:blipFill>
                <a:blip r:embed="rId13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组合 76">
            <a:extLst>
              <a:ext uri="{FF2B5EF4-FFF2-40B4-BE49-F238E27FC236}">
                <a16:creationId xmlns:a16="http://schemas.microsoft.com/office/drawing/2014/main" id="{2350EFD5-6F53-124D-8B34-E35BF355F20C}"/>
              </a:ext>
            </a:extLst>
          </p:cNvPr>
          <p:cNvGrpSpPr/>
          <p:nvPr/>
        </p:nvGrpSpPr>
        <p:grpSpPr>
          <a:xfrm>
            <a:off x="8680325" y="2343603"/>
            <a:ext cx="357791" cy="361112"/>
            <a:chOff x="10406528" y="4383811"/>
            <a:chExt cx="357791" cy="361112"/>
          </a:xfrm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F94E74B3-801D-3811-EBB0-C875AD69A312}"/>
                </a:ext>
              </a:extLst>
            </p:cNvPr>
            <p:cNvSpPr/>
            <p:nvPr/>
          </p:nvSpPr>
          <p:spPr>
            <a:xfrm>
              <a:off x="10671259" y="4682654"/>
              <a:ext cx="62269" cy="622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20E2FAC4-A2D6-A20E-8F00-66EBC1F9088F}"/>
                    </a:ext>
                  </a:extLst>
                </p:cNvPr>
                <p:cNvSpPr txBox="1"/>
                <p:nvPr/>
              </p:nvSpPr>
              <p:spPr>
                <a:xfrm>
                  <a:off x="10406528" y="4383811"/>
                  <a:ext cx="35779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20E2FAC4-A2D6-A20E-8F00-66EBC1F908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6528" y="4383811"/>
                  <a:ext cx="357791" cy="33855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91C6B889-E9E7-A424-A140-D94CC22CF786}"/>
              </a:ext>
            </a:extLst>
          </p:cNvPr>
          <p:cNvGrpSpPr/>
          <p:nvPr/>
        </p:nvGrpSpPr>
        <p:grpSpPr>
          <a:xfrm>
            <a:off x="8974044" y="2673580"/>
            <a:ext cx="1793314" cy="527285"/>
            <a:chOff x="8974044" y="2673580"/>
            <a:chExt cx="1793314" cy="527285"/>
          </a:xfrm>
        </p:grpSpPr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FE5153C2-CFB4-8DC3-239B-D3D5DA79A9B1}"/>
                </a:ext>
              </a:extLst>
            </p:cNvPr>
            <p:cNvCxnSpPr/>
            <p:nvPr/>
          </p:nvCxnSpPr>
          <p:spPr>
            <a:xfrm>
              <a:off x="8974044" y="2673580"/>
              <a:ext cx="53570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EFA03B53-F03D-B726-381F-3C0E2683D2FA}"/>
                    </a:ext>
                  </a:extLst>
                </p:cNvPr>
                <p:cNvSpPr txBox="1"/>
                <p:nvPr/>
              </p:nvSpPr>
              <p:spPr>
                <a:xfrm>
                  <a:off x="9003035" y="2706884"/>
                  <a:ext cx="1764323" cy="49398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sz="1200" b="1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1200" b="1" i="1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1" i="1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altLang="zh-CN" sz="1200" b="1" i="1" smtClean="0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𝑩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sz="12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=</m:t>
                        </m:r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fPr>
                          <m:num>
                            <m:acc>
                              <m:accPr>
                                <m:chr m:val="⃗"/>
                                <m:ctrlPr>
                                  <a:rPr lang="zh-CN" altLang="en-US" sz="1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CN" sz="1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altLang="zh-CN" sz="1200" b="1" i="1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altLang="zh-CN" sz="1200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4</m:t>
                            </m:r>
                            <m:r>
                              <a:rPr lang="zh-CN" altLang="en-US" sz="12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200" i="1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12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𝑟</m:t>
                            </m:r>
                            <m:r>
                              <a:rPr lang="en-US" altLang="zh-CN" sz="12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³</m:t>
                            </m:r>
                          </m:den>
                        </m:f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EFA03B53-F03D-B726-381F-3C0E2683D2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3035" y="2706884"/>
                  <a:ext cx="1764323" cy="49398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14A9B855-D9F2-1C54-D5E3-FD5F3247A396}"/>
              </a:ext>
            </a:extLst>
          </p:cNvPr>
          <p:cNvGrpSpPr/>
          <p:nvPr/>
        </p:nvGrpSpPr>
        <p:grpSpPr>
          <a:xfrm>
            <a:off x="7286542" y="3734063"/>
            <a:ext cx="357791" cy="356240"/>
            <a:chOff x="10627488" y="4682654"/>
            <a:chExt cx="357791" cy="356240"/>
          </a:xfrm>
        </p:grpSpPr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B33C52AF-529A-97DA-2551-9259FFBA1202}"/>
                </a:ext>
              </a:extLst>
            </p:cNvPr>
            <p:cNvSpPr/>
            <p:nvPr/>
          </p:nvSpPr>
          <p:spPr>
            <a:xfrm>
              <a:off x="10671259" y="4682654"/>
              <a:ext cx="62269" cy="622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9AE5F202-4244-601E-9C32-AC96ED78B56A}"/>
                    </a:ext>
                  </a:extLst>
                </p:cNvPr>
                <p:cNvSpPr txBox="1"/>
                <p:nvPr/>
              </p:nvSpPr>
              <p:spPr>
                <a:xfrm>
                  <a:off x="10627488" y="4700340"/>
                  <a:ext cx="35779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9AE5F202-4244-601E-9C32-AC96ED78B5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7488" y="4700340"/>
                  <a:ext cx="357791" cy="33855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9AFEC707-08FB-20E1-FBA5-202A9DDB2242}"/>
              </a:ext>
            </a:extLst>
          </p:cNvPr>
          <p:cNvGrpSpPr/>
          <p:nvPr/>
        </p:nvGrpSpPr>
        <p:grpSpPr>
          <a:xfrm>
            <a:off x="6326404" y="3760545"/>
            <a:ext cx="1175657" cy="625858"/>
            <a:chOff x="6326404" y="3766765"/>
            <a:chExt cx="1175657" cy="625858"/>
          </a:xfrm>
        </p:grpSpPr>
        <p:cxnSp>
          <p:nvCxnSpPr>
            <p:cNvPr id="87" name="直接箭头连接符 86">
              <a:extLst>
                <a:ext uri="{FF2B5EF4-FFF2-40B4-BE49-F238E27FC236}">
                  <a16:creationId xmlns:a16="http://schemas.microsoft.com/office/drawing/2014/main" id="{6DD4AD6E-5EDB-6CD3-5249-3DD683626A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97727" y="3766765"/>
              <a:ext cx="53570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80DB1631-DE1B-F221-92C0-22C506F72F56}"/>
                    </a:ext>
                  </a:extLst>
                </p:cNvPr>
                <p:cNvSpPr txBox="1"/>
                <p:nvPr/>
              </p:nvSpPr>
              <p:spPr>
                <a:xfrm>
                  <a:off x="6326404" y="3898642"/>
                  <a:ext cx="1175657" cy="49398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sz="1200" b="1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1200" b="1" i="1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1" i="1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altLang="zh-CN" sz="1200" b="1" i="1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𝑨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sz="12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fPr>
                          <m:num>
                            <m:acc>
                              <m:accPr>
                                <m:chr m:val="⃗"/>
                                <m:ctrlPr>
                                  <a:rPr lang="zh-CN" altLang="en-US" sz="1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CN" sz="1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1" i="1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altLang="zh-CN" sz="1200" b="1" i="1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altLang="zh-CN" sz="12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2</m:t>
                            </m:r>
                            <m:r>
                              <a:rPr lang="zh-CN" altLang="en-US" sz="12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200" i="1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12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𝑟</m:t>
                            </m:r>
                            <m:r>
                              <a:rPr lang="en-US" altLang="zh-CN" sz="12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³</m:t>
                            </m:r>
                          </m:den>
                        </m:f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80DB1631-DE1B-F221-92C0-22C506F72F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6404" y="3898642"/>
                  <a:ext cx="1175657" cy="49398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D1D054E2-42DB-9CAB-14C9-CC08B875BB38}"/>
              </a:ext>
            </a:extLst>
          </p:cNvPr>
          <p:cNvGrpSpPr/>
          <p:nvPr/>
        </p:nvGrpSpPr>
        <p:grpSpPr>
          <a:xfrm>
            <a:off x="7359380" y="3233997"/>
            <a:ext cx="1612598" cy="494923"/>
            <a:chOff x="7359380" y="3233997"/>
            <a:chExt cx="1612598" cy="494923"/>
          </a:xfrm>
        </p:grpSpPr>
        <p:sp>
          <p:nvSpPr>
            <p:cNvPr id="92" name="左大括号 91">
              <a:extLst>
                <a:ext uri="{FF2B5EF4-FFF2-40B4-BE49-F238E27FC236}">
                  <a16:creationId xmlns:a16="http://schemas.microsoft.com/office/drawing/2014/main" id="{C439643D-4AC8-81CD-4876-CC6B991B3760}"/>
                </a:ext>
              </a:extLst>
            </p:cNvPr>
            <p:cNvSpPr/>
            <p:nvPr/>
          </p:nvSpPr>
          <p:spPr>
            <a:xfrm rot="5400000">
              <a:off x="8038679" y="2795621"/>
              <a:ext cx="254000" cy="1612598"/>
            </a:xfrm>
            <a:prstGeom prst="leftBrace">
              <a:avLst>
                <a:gd name="adj1" fmla="val 104047"/>
                <a:gd name="adj2" fmla="val 49636"/>
              </a:avLst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文本框 94">
                  <a:extLst>
                    <a:ext uri="{FF2B5EF4-FFF2-40B4-BE49-F238E27FC236}">
                      <a16:creationId xmlns:a16="http://schemas.microsoft.com/office/drawing/2014/main" id="{5EC2C447-9B28-68EB-7965-F8E184EA3894}"/>
                    </a:ext>
                  </a:extLst>
                </p:cNvPr>
                <p:cNvSpPr txBox="1"/>
                <p:nvPr/>
              </p:nvSpPr>
              <p:spPr>
                <a:xfrm>
                  <a:off x="7960768" y="3233997"/>
                  <a:ext cx="409821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zh-CN" altLang="en-US" sz="12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5" name="文本框 94">
                  <a:extLst>
                    <a:ext uri="{FF2B5EF4-FFF2-40B4-BE49-F238E27FC236}">
                      <a16:creationId xmlns:a16="http://schemas.microsoft.com/office/drawing/2014/main" id="{5EC2C447-9B28-68EB-7965-F8E184EA38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0768" y="3233997"/>
                  <a:ext cx="409821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7F055973-64CA-6E34-98E3-0CBFE5DE1306}"/>
                  </a:ext>
                </a:extLst>
              </p:cNvPr>
              <p:cNvSpPr txBox="1"/>
              <p:nvPr/>
            </p:nvSpPr>
            <p:spPr>
              <a:xfrm>
                <a:off x="7747029" y="3009581"/>
                <a:ext cx="1582880" cy="621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rgbClr val="7030A0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偶极矩：</a:t>
                </a:r>
                <a:endParaRPr lang="en-US" altLang="zh-CN" sz="1600" dirty="0">
                  <a:solidFill>
                    <a:srgbClr val="7030A0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16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</m:e>
                      </m:acc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𝑞</m:t>
                      </m:r>
                      <m:acc>
                        <m:accPr>
                          <m:chr m:val="⃗"/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</m:acc>
                    </m:oMath>
                  </m:oMathPara>
                </a14:m>
                <a:endParaRPr lang="zh-CN" altLang="en-US" sz="1600" b="1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7F055973-64CA-6E34-98E3-0CBFE5DE1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029" y="3009581"/>
                <a:ext cx="1582880" cy="621452"/>
              </a:xfrm>
              <a:prstGeom prst="rect">
                <a:avLst/>
              </a:prstGeom>
              <a:blipFill>
                <a:blip r:embed="rId18"/>
                <a:stretch>
                  <a:fillRect l="-2317" t="-2941" b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79863A98-3984-9777-360A-FF4E14E6112F}"/>
                  </a:ext>
                </a:extLst>
              </p:cNvPr>
              <p:cNvSpPr txBox="1"/>
              <p:nvPr/>
            </p:nvSpPr>
            <p:spPr>
              <a:xfrm>
                <a:off x="10229600" y="5025569"/>
                <a:ext cx="13860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(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79863A98-3984-9777-360A-FF4E14E61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9600" y="5025569"/>
                <a:ext cx="1386036" cy="369332"/>
              </a:xfrm>
              <a:prstGeom prst="rect">
                <a:avLst/>
              </a:prstGeom>
              <a:blipFill>
                <a:blip r:embed="rId1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3827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22222E-6 L 0.18672 -0.19005 " pathEditMode="relative" rAng="0" ptsTypes="AA">
                                      <p:cBhvr>
                                        <p:cTn id="32" dur="1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36" y="-951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43" grpId="0"/>
      <p:bldP spid="73" grpId="0"/>
      <p:bldP spid="75" grpId="0"/>
      <p:bldP spid="76" grpId="0"/>
      <p:bldP spid="61" grpId="0"/>
      <p:bldP spid="61" grpId="1"/>
      <p:bldP spid="4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0BD309B8-CA95-4504-0529-8FF780BB557E}"/>
              </a:ext>
            </a:extLst>
          </p:cNvPr>
          <p:cNvGrpSpPr/>
          <p:nvPr/>
        </p:nvGrpSpPr>
        <p:grpSpPr>
          <a:xfrm>
            <a:off x="10159120" y="1550002"/>
            <a:ext cx="1626105" cy="1927334"/>
            <a:chOff x="10159120" y="1550002"/>
            <a:chExt cx="1626105" cy="1927334"/>
          </a:xfrm>
        </p:grpSpPr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id="{032BDFA4-BEE1-1506-FF7C-B0B8A5992A35}"/>
                </a:ext>
              </a:extLst>
            </p:cNvPr>
            <p:cNvSpPr/>
            <p:nvPr/>
          </p:nvSpPr>
          <p:spPr>
            <a:xfrm>
              <a:off x="10159120" y="1550002"/>
              <a:ext cx="1376823" cy="15484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4" name="文本框 173">
              <a:extLst>
                <a:ext uri="{FF2B5EF4-FFF2-40B4-BE49-F238E27FC236}">
                  <a16:creationId xmlns:a16="http://schemas.microsoft.com/office/drawing/2014/main" id="{A7EA2584-9DDA-8D40-BBBA-3B3F05AF0BDA}"/>
                </a:ext>
              </a:extLst>
            </p:cNvPr>
            <p:cNvSpPr txBox="1"/>
            <p:nvPr/>
          </p:nvSpPr>
          <p:spPr>
            <a:xfrm>
              <a:off x="10529542" y="3185910"/>
              <a:ext cx="1255683" cy="291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电场强度的叠加</a:t>
              </a:r>
            </a:p>
          </p:txBody>
        </p:sp>
      </p:grp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574798F3-3D12-C37B-8A41-DC08A92391FF}"/>
              </a:ext>
            </a:extLst>
          </p:cNvPr>
          <p:cNvGrpSpPr/>
          <p:nvPr/>
        </p:nvGrpSpPr>
        <p:grpSpPr>
          <a:xfrm>
            <a:off x="9349002" y="3472862"/>
            <a:ext cx="328737" cy="298434"/>
            <a:chOff x="9520836" y="3472862"/>
            <a:chExt cx="328737" cy="298434"/>
          </a:xfrm>
        </p:grpSpPr>
        <p:sp>
          <p:nvSpPr>
            <p:cNvPr id="158" name="弧形 157">
              <a:extLst>
                <a:ext uri="{FF2B5EF4-FFF2-40B4-BE49-F238E27FC236}">
                  <a16:creationId xmlns:a16="http://schemas.microsoft.com/office/drawing/2014/main" id="{BF862A0C-0D0D-F125-B337-D0B4C4C4EE03}"/>
                </a:ext>
              </a:extLst>
            </p:cNvPr>
            <p:cNvSpPr/>
            <p:nvPr/>
          </p:nvSpPr>
          <p:spPr>
            <a:xfrm>
              <a:off x="9520836" y="3662191"/>
              <a:ext cx="164278" cy="109105"/>
            </a:xfrm>
            <a:prstGeom prst="arc">
              <a:avLst/>
            </a:prstGeom>
            <a:ln>
              <a:solidFill>
                <a:srgbClr val="EC69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文本框 158">
                  <a:extLst>
                    <a:ext uri="{FF2B5EF4-FFF2-40B4-BE49-F238E27FC236}">
                      <a16:creationId xmlns:a16="http://schemas.microsoft.com/office/drawing/2014/main" id="{D71A3B20-3471-4891-3FBA-8DFA07D6DD49}"/>
                    </a:ext>
                  </a:extLst>
                </p:cNvPr>
                <p:cNvSpPr txBox="1"/>
                <p:nvPr/>
              </p:nvSpPr>
              <p:spPr>
                <a:xfrm>
                  <a:off x="9584009" y="3472862"/>
                  <a:ext cx="265564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050" b="0" i="1" dirty="0" smtClean="0">
                            <a:solidFill>
                              <a:srgbClr val="EC694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zh-CN" altLang="en-US" sz="1050" dirty="0">
                    <a:solidFill>
                      <a:srgbClr val="EC6941"/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文本框 158">
                  <a:extLst>
                    <a:ext uri="{FF2B5EF4-FFF2-40B4-BE49-F238E27FC236}">
                      <a16:creationId xmlns:a16="http://schemas.microsoft.com/office/drawing/2014/main" id="{D71A3B20-3471-4891-3FBA-8DFA07D6DD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4009" y="3472862"/>
                  <a:ext cx="265564" cy="2616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3922876-CD42-2B32-5198-21CB33844269}"/>
              </a:ext>
            </a:extLst>
          </p:cNvPr>
          <p:cNvCxnSpPr>
            <a:cxnSpLocks/>
          </p:cNvCxnSpPr>
          <p:nvPr/>
        </p:nvCxnSpPr>
        <p:spPr>
          <a:xfrm flipV="1">
            <a:off x="7595579" y="4811184"/>
            <a:ext cx="3695838" cy="1"/>
          </a:xfrm>
          <a:prstGeom prst="line">
            <a:avLst/>
          </a:prstGeom>
          <a:ln w="28575">
            <a:solidFill>
              <a:schemeClr val="bg1">
                <a:lumMod val="65000"/>
                <a:alpha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1291B1B-44DA-4082-201D-F811A7ED045F}"/>
              </a:ext>
            </a:extLst>
          </p:cNvPr>
          <p:cNvCxnSpPr>
            <a:cxnSpLocks/>
          </p:cNvCxnSpPr>
          <p:nvPr/>
        </p:nvCxnSpPr>
        <p:spPr>
          <a:xfrm>
            <a:off x="9433045" y="4765789"/>
            <a:ext cx="0" cy="76558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圆: 空心 144">
            <a:extLst>
              <a:ext uri="{FF2B5EF4-FFF2-40B4-BE49-F238E27FC236}">
                <a16:creationId xmlns:a16="http://schemas.microsoft.com/office/drawing/2014/main" id="{3347B80D-E520-EF90-F17D-2C9C236B439C}"/>
              </a:ext>
            </a:extLst>
          </p:cNvPr>
          <p:cNvSpPr/>
          <p:nvPr/>
        </p:nvSpPr>
        <p:spPr>
          <a:xfrm>
            <a:off x="7884851" y="4489698"/>
            <a:ext cx="3095675" cy="675988"/>
          </a:xfrm>
          <a:prstGeom prst="donut">
            <a:avLst>
              <a:gd name="adj" fmla="val 6265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0" name="直角三角形 169">
            <a:extLst>
              <a:ext uri="{FF2B5EF4-FFF2-40B4-BE49-F238E27FC236}">
                <a16:creationId xmlns:a16="http://schemas.microsoft.com/office/drawing/2014/main" id="{EA9ADB16-B62E-266A-CADA-8FC59404CAC6}"/>
              </a:ext>
            </a:extLst>
          </p:cNvPr>
          <p:cNvSpPr/>
          <p:nvPr/>
        </p:nvSpPr>
        <p:spPr>
          <a:xfrm flipH="1">
            <a:off x="7957073" y="3799555"/>
            <a:ext cx="1466215" cy="995122"/>
          </a:xfrm>
          <a:prstGeom prst="rtTriangle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/>
              <p:nvPr/>
            </p:nvSpPr>
            <p:spPr>
              <a:xfrm>
                <a:off x="507458" y="1471586"/>
                <a:ext cx="8382225" cy="426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例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1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：如图，半径为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𝑅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的均匀带电细圆环，带电量为</a:t>
                </a:r>
                <a14:m>
                  <m:oMath xmlns:m="http://schemas.openxmlformats.org/officeDocument/2006/math">
                    <m:r>
                      <a:rPr lang="en-US" altLang="zh-CN" sz="1600" b="0" i="0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+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𝑞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  <a:sym typeface="Wingdings" panose="05000000000000000000" pitchFamily="2" charset="2"/>
                  </a:rPr>
                  <a:t>。求圆环轴线上任一点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  <a:sym typeface="Wingdings" panose="05000000000000000000" pitchFamily="2" charset="2"/>
                  </a:rPr>
                  <a:t>P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  <a:sym typeface="Wingdings" panose="05000000000000000000" pitchFamily="2" charset="2"/>
                  </a:rPr>
                  <a:t>的电场强度。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" y="1471586"/>
                <a:ext cx="8382225" cy="426463"/>
              </a:xfrm>
              <a:prstGeom prst="rect">
                <a:avLst/>
              </a:prstGeom>
              <a:blipFill>
                <a:blip r:embed="rId6"/>
                <a:stretch>
                  <a:fillRect l="-364" b="-1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>
            <a:extLst>
              <a:ext uri="{FF2B5EF4-FFF2-40B4-BE49-F238E27FC236}">
                <a16:creationId xmlns:a16="http://schemas.microsoft.com/office/drawing/2014/main" id="{0F017E5E-8681-2EF8-5E6E-DA2F1D907289}"/>
              </a:ext>
            </a:extLst>
          </p:cNvPr>
          <p:cNvSpPr txBox="1"/>
          <p:nvPr/>
        </p:nvSpPr>
        <p:spPr>
          <a:xfrm>
            <a:off x="507459" y="496110"/>
            <a:ext cx="3447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电场 电场强度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6E602B8-FB33-CACB-0F4E-BD5E2F043121}"/>
              </a:ext>
            </a:extLst>
          </p:cNvPr>
          <p:cNvSpPr txBox="1"/>
          <p:nvPr/>
        </p:nvSpPr>
        <p:spPr>
          <a:xfrm>
            <a:off x="4052784" y="775742"/>
            <a:ext cx="2043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电场强度的计算（</a:t>
            </a:r>
            <a:r>
              <a:rPr lang="en-US" altLang="zh-CN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</a:t>
            </a:r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）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E009BB0-DE3A-D880-9E8F-D8EE9E6BE7CF}"/>
              </a:ext>
            </a:extLst>
          </p:cNvPr>
          <p:cNvGrpSpPr/>
          <p:nvPr/>
        </p:nvGrpSpPr>
        <p:grpSpPr>
          <a:xfrm>
            <a:off x="9427498" y="2347069"/>
            <a:ext cx="369125" cy="2614970"/>
            <a:chOff x="9599332" y="2347069"/>
            <a:chExt cx="369125" cy="2614970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C8BF27AC-9F61-CF9B-9F42-A9B6DD5194B0}"/>
                </a:ext>
              </a:extLst>
            </p:cNvPr>
            <p:cNvCxnSpPr>
              <a:cxnSpLocks/>
            </p:cNvCxnSpPr>
            <p:nvPr/>
          </p:nvCxnSpPr>
          <p:spPr>
            <a:xfrm>
              <a:off x="9604879" y="2458387"/>
              <a:ext cx="0" cy="2317315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6A7BBC7D-884D-9675-5DA4-46F16594C095}"/>
                    </a:ext>
                  </a:extLst>
                </p:cNvPr>
                <p:cNvSpPr txBox="1"/>
                <p:nvPr/>
              </p:nvSpPr>
              <p:spPr>
                <a:xfrm>
                  <a:off x="9599332" y="4592707"/>
                  <a:ext cx="2655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6A7BBC7D-884D-9675-5DA4-46F16594C0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9332" y="4592707"/>
                  <a:ext cx="265564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255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8F8FC82F-6DCE-F17D-95C9-8EB34E02C2AE}"/>
                    </a:ext>
                  </a:extLst>
                </p:cNvPr>
                <p:cNvSpPr txBox="1"/>
                <p:nvPr/>
              </p:nvSpPr>
              <p:spPr>
                <a:xfrm>
                  <a:off x="9674277" y="2347069"/>
                  <a:ext cx="294180" cy="3458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8F8FC82F-6DCE-F17D-95C9-8EB34E02C2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4277" y="2347069"/>
                  <a:ext cx="294180" cy="3458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21DAE247-33CB-B5BE-0197-41EAC9F3AFE1}"/>
              </a:ext>
            </a:extLst>
          </p:cNvPr>
          <p:cNvCxnSpPr>
            <a:cxnSpLocks/>
          </p:cNvCxnSpPr>
          <p:nvPr/>
        </p:nvCxnSpPr>
        <p:spPr>
          <a:xfrm flipV="1">
            <a:off x="7595579" y="3779248"/>
            <a:ext cx="3695838" cy="1"/>
          </a:xfrm>
          <a:prstGeom prst="line">
            <a:avLst/>
          </a:prstGeom>
          <a:ln w="28575">
            <a:solidFill>
              <a:srgbClr val="000000">
                <a:alpha val="5098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FECC6F12-3FC4-34C6-50F6-505F79BBEF88}"/>
              </a:ext>
            </a:extLst>
          </p:cNvPr>
          <p:cNvGrpSpPr/>
          <p:nvPr/>
        </p:nvGrpSpPr>
        <p:grpSpPr>
          <a:xfrm>
            <a:off x="8916696" y="3446070"/>
            <a:ext cx="516349" cy="341947"/>
            <a:chOff x="9088530" y="3446070"/>
            <a:chExt cx="516349" cy="341947"/>
          </a:xfrm>
        </p:grpSpPr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1B1AC5A7-D9D3-7D42-D469-4FD833F453E6}"/>
                </a:ext>
              </a:extLst>
            </p:cNvPr>
            <p:cNvCxnSpPr/>
            <p:nvPr/>
          </p:nvCxnSpPr>
          <p:spPr>
            <a:xfrm>
              <a:off x="9093956" y="3446070"/>
              <a:ext cx="0" cy="341947"/>
            </a:xfrm>
            <a:prstGeom prst="line">
              <a:avLst/>
            </a:prstGeom>
            <a:ln w="952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箭头连接符 113">
              <a:extLst>
                <a:ext uri="{FF2B5EF4-FFF2-40B4-BE49-F238E27FC236}">
                  <a16:creationId xmlns:a16="http://schemas.microsoft.com/office/drawing/2014/main" id="{0BDC1DA8-55B0-F918-93CC-3C8A5EA4B754}"/>
                </a:ext>
              </a:extLst>
            </p:cNvPr>
            <p:cNvCxnSpPr/>
            <p:nvPr/>
          </p:nvCxnSpPr>
          <p:spPr>
            <a:xfrm flipH="1">
              <a:off x="9088530" y="3779248"/>
              <a:ext cx="516349" cy="0"/>
            </a:xfrm>
            <a:prstGeom prst="straightConnector1">
              <a:avLst/>
            </a:prstGeom>
            <a:ln w="127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ED6E5232-38A7-A285-09B7-CA3B806BB950}"/>
              </a:ext>
            </a:extLst>
          </p:cNvPr>
          <p:cNvGrpSpPr/>
          <p:nvPr/>
        </p:nvGrpSpPr>
        <p:grpSpPr>
          <a:xfrm>
            <a:off x="9435986" y="3446070"/>
            <a:ext cx="516349" cy="341947"/>
            <a:chOff x="9607820" y="3446070"/>
            <a:chExt cx="516349" cy="341947"/>
          </a:xfrm>
        </p:grpSpPr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14A56E2F-545B-96E2-0057-55FAD8B6CCB4}"/>
                </a:ext>
              </a:extLst>
            </p:cNvPr>
            <p:cNvCxnSpPr/>
            <p:nvPr/>
          </p:nvCxnSpPr>
          <p:spPr>
            <a:xfrm>
              <a:off x="10116658" y="3446070"/>
              <a:ext cx="0" cy="341947"/>
            </a:xfrm>
            <a:prstGeom prst="line">
              <a:avLst/>
            </a:prstGeom>
            <a:ln w="952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箭头连接符 114">
              <a:extLst>
                <a:ext uri="{FF2B5EF4-FFF2-40B4-BE49-F238E27FC236}">
                  <a16:creationId xmlns:a16="http://schemas.microsoft.com/office/drawing/2014/main" id="{01C4872B-CB13-015D-BABB-F553EBE17E10}"/>
                </a:ext>
              </a:extLst>
            </p:cNvPr>
            <p:cNvCxnSpPr>
              <a:cxnSpLocks/>
            </p:cNvCxnSpPr>
            <p:nvPr/>
          </p:nvCxnSpPr>
          <p:spPr>
            <a:xfrm>
              <a:off x="9607820" y="3779248"/>
              <a:ext cx="516349" cy="0"/>
            </a:xfrm>
            <a:prstGeom prst="straightConnector1">
              <a:avLst/>
            </a:prstGeom>
            <a:ln w="127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97076841-5E01-2E33-ECA6-8FF11C0FA2D2}"/>
              </a:ext>
            </a:extLst>
          </p:cNvPr>
          <p:cNvGrpSpPr/>
          <p:nvPr/>
        </p:nvGrpSpPr>
        <p:grpSpPr>
          <a:xfrm>
            <a:off x="8916696" y="3437301"/>
            <a:ext cx="2056925" cy="1390391"/>
            <a:chOff x="9088530" y="3437301"/>
            <a:chExt cx="2056925" cy="1390391"/>
          </a:xfrm>
        </p:grpSpPr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D796590D-72A2-3624-2156-9CE0D5078C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95367" y="3787319"/>
              <a:ext cx="1550088" cy="1040373"/>
            </a:xfrm>
            <a:prstGeom prst="line">
              <a:avLst/>
            </a:prstGeom>
            <a:ln w="12700">
              <a:solidFill>
                <a:srgbClr val="EC694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0C568FE1-09D8-C128-BD3F-3480F53E76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88530" y="3437301"/>
              <a:ext cx="509171" cy="342946"/>
            </a:xfrm>
            <a:prstGeom prst="line">
              <a:avLst/>
            </a:prstGeom>
            <a:ln w="12700">
              <a:solidFill>
                <a:srgbClr val="EC694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63C751BB-7C5D-C498-26AC-C2AD35F24F8D}"/>
              </a:ext>
            </a:extLst>
          </p:cNvPr>
          <p:cNvGrpSpPr/>
          <p:nvPr/>
        </p:nvGrpSpPr>
        <p:grpSpPr>
          <a:xfrm>
            <a:off x="7884851" y="3442083"/>
            <a:ext cx="2067484" cy="1385609"/>
            <a:chOff x="7884851" y="3442083"/>
            <a:chExt cx="2067484" cy="1385609"/>
          </a:xfrm>
        </p:grpSpPr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11C9E2E1-4756-26F3-66AC-52C25EAE8E2E}"/>
                </a:ext>
              </a:extLst>
            </p:cNvPr>
            <p:cNvCxnSpPr>
              <a:cxnSpLocks/>
              <a:stCxn id="145" idx="2"/>
            </p:cNvCxnSpPr>
            <p:nvPr/>
          </p:nvCxnSpPr>
          <p:spPr>
            <a:xfrm flipV="1">
              <a:off x="7884851" y="3779248"/>
              <a:ext cx="1545587" cy="1048444"/>
            </a:xfrm>
            <a:prstGeom prst="line">
              <a:avLst/>
            </a:prstGeom>
            <a:ln w="12700">
              <a:solidFill>
                <a:srgbClr val="EC694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73953B4A-E772-B74F-9C02-CD066ECB77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35985" y="3442083"/>
              <a:ext cx="516350" cy="345416"/>
            </a:xfrm>
            <a:prstGeom prst="line">
              <a:avLst/>
            </a:prstGeom>
            <a:ln w="12700">
              <a:solidFill>
                <a:srgbClr val="EC694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888D9B7D-BCD3-5039-C849-4D7A5F97CDE4}"/>
              </a:ext>
            </a:extLst>
          </p:cNvPr>
          <p:cNvCxnSpPr>
            <a:cxnSpLocks/>
          </p:cNvCxnSpPr>
          <p:nvPr/>
        </p:nvCxnSpPr>
        <p:spPr>
          <a:xfrm flipH="1">
            <a:off x="8916696" y="3443195"/>
            <a:ext cx="516349" cy="0"/>
          </a:xfrm>
          <a:prstGeom prst="line">
            <a:avLst/>
          </a:prstGeom>
          <a:ln w="95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D33303F7-C98A-1A7B-2414-BC689BD2D512}"/>
              </a:ext>
            </a:extLst>
          </p:cNvPr>
          <p:cNvCxnSpPr/>
          <p:nvPr/>
        </p:nvCxnSpPr>
        <p:spPr>
          <a:xfrm flipV="1">
            <a:off x="9433045" y="3437301"/>
            <a:ext cx="0" cy="3500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>
            <a:extLst>
              <a:ext uri="{FF2B5EF4-FFF2-40B4-BE49-F238E27FC236}">
                <a16:creationId xmlns:a16="http://schemas.microsoft.com/office/drawing/2014/main" id="{78252DF8-194C-418B-1184-A0E29F7D943B}"/>
              </a:ext>
            </a:extLst>
          </p:cNvPr>
          <p:cNvCxnSpPr>
            <a:cxnSpLocks/>
          </p:cNvCxnSpPr>
          <p:nvPr/>
        </p:nvCxnSpPr>
        <p:spPr>
          <a:xfrm flipH="1">
            <a:off x="9443498" y="3443357"/>
            <a:ext cx="501326" cy="0"/>
          </a:xfrm>
          <a:prstGeom prst="line">
            <a:avLst/>
          </a:prstGeom>
          <a:ln w="95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FA1958F6-F65F-184A-EE49-EE792949B6F2}"/>
              </a:ext>
            </a:extLst>
          </p:cNvPr>
          <p:cNvCxnSpPr/>
          <p:nvPr/>
        </p:nvCxnSpPr>
        <p:spPr>
          <a:xfrm flipV="1">
            <a:off x="9433045" y="3098403"/>
            <a:ext cx="0" cy="3500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D83F36A-34D6-A859-8F3A-DA5235B470C6}"/>
                  </a:ext>
                </a:extLst>
              </p:cNvPr>
              <p:cNvSpPr txBox="1"/>
              <p:nvPr/>
            </p:nvSpPr>
            <p:spPr>
              <a:xfrm>
                <a:off x="507458" y="2009674"/>
                <a:ext cx="8030230" cy="3368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解：如图建立坐标系。取细环中与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P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点距离为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s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的一微元，设其长度为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𝑑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𝑙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，带电量为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𝑑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𝑞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对于均匀带电细圆环，其线电荷密度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λ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𝑞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π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𝑅</m:t>
                        </m:r>
                      </m:den>
                    </m:f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。则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𝑑𝑞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λ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𝑑𝑙</m:t>
                    </m:r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这一微元的电场强度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EC694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𝑑𝐸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π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²</m:t>
                        </m:r>
                      </m:den>
                    </m:f>
                    <m:r>
                      <a:rPr lang="en-US" altLang="zh-CN" sz="16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π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λ</m:t>
                        </m:r>
                        <m: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 </m:t>
                        </m:r>
                        <m: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𝑑𝑙</m:t>
                        </m:r>
                      </m:num>
                      <m:den>
                        <m:r>
                          <a:rPr lang="en-US" altLang="zh-CN" sz="16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²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</a:rPr>
                          <m:t>π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𝑞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π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𝑅</m:t>
                        </m:r>
                      </m:den>
                    </m:f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²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𝑑𝑙</m:t>
                    </m:r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在竖直方向上的分量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𝑑</m:t>
                    </m:r>
                    <m:sSub>
                      <m:sSubPr>
                        <m:ctrlPr>
                          <a:rPr lang="en-US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𝑥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16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𝑑𝐸</m:t>
                    </m:r>
                    <m:r>
                      <a:rPr lang="en-US" altLang="zh-CN" sz="160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en-US" altLang="zh-CN" sz="160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zh-CN" altLang="en-US" sz="160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zh-CN" sz="16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𝑑𝐸</m:t>
                    </m:r>
                    <m:r>
                      <a:rPr lang="en-US" altLang="zh-CN" sz="160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altLang="zh-CN" sz="160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altLang="zh-CN" sz="16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</a:rPr>
                          <m:t>π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𝑞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π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𝑅</m:t>
                        </m:r>
                      </m:den>
                    </m:f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³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𝑑𝑙</m:t>
                    </m:r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总电场强度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𝑥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nary>
                      <m:nary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0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π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𝑅</m:t>
                        </m:r>
                      </m:sup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𝑥</m:t>
                            </m:r>
                          </m:sub>
                        </m:sSub>
                      </m:e>
                    </m:nary>
                    <m:r>
                      <a:rPr lang="en-US" altLang="zh-CN" sz="16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π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𝑞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π</m:t>
                        </m:r>
                        <m: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𝑅</m:t>
                        </m:r>
                      </m:den>
                    </m:f>
                    <m:f>
                      <m:fPr>
                        <m:ctrlP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³</m:t>
                        </m:r>
                      </m:den>
                    </m:f>
                    <m:nary>
                      <m:naryPr>
                        <m:ctrlP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0</m:t>
                        </m:r>
                      </m:sub>
                      <m:sup>
                        <m: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π</m:t>
                        </m:r>
                        <m: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𝑅</m:t>
                        </m:r>
                      </m:sup>
                      <m:e>
                        <m: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𝑑𝑙</m:t>
                        </m:r>
                      </m:e>
                    </m:nary>
                    <m:r>
                      <a:rPr lang="en-US" altLang="zh-CN" sz="16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π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𝑞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π</m:t>
                        </m:r>
                        <m: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𝑅</m:t>
                        </m:r>
                      </m:den>
                    </m:f>
                    <m:f>
                      <m:fPr>
                        <m:ctrlP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altLang="zh-CN" sz="16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³</m:t>
                        </m:r>
                      </m:den>
                    </m:f>
                    <m:r>
                      <a:rPr lang="en-US" altLang="zh-CN" sz="16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altLang="zh-CN" sz="16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altLang="zh-CN" sz="16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altLang="zh-CN" sz="1600" dirty="0">
                  <a:solidFill>
                    <a:schemeClr val="bg1">
                      <a:lumMod val="6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ea typeface="楷体" panose="02010609060101010101" pitchFamily="49" charset="-122"/>
                  </a:rPr>
                  <a:t>                        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𝐸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𝑥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</a:rPr>
                          <m:t>π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𝑞𝑥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³</m:t>
                            </m:r>
                          </m:e>
                        </m:rad>
                      </m:den>
                    </m:f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D83F36A-34D6-A859-8F3A-DA5235B47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" y="2009674"/>
                <a:ext cx="8030230" cy="3368358"/>
              </a:xfrm>
              <a:prstGeom prst="rect">
                <a:avLst/>
              </a:prstGeom>
              <a:blipFill>
                <a:blip r:embed="rId9"/>
                <a:stretch>
                  <a:fillRect l="-3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12F137DE-ECAA-0BB8-1800-3F190357E5DF}"/>
              </a:ext>
            </a:extLst>
          </p:cNvPr>
          <p:cNvGrpSpPr/>
          <p:nvPr/>
        </p:nvGrpSpPr>
        <p:grpSpPr>
          <a:xfrm>
            <a:off x="9401555" y="3750469"/>
            <a:ext cx="294018" cy="369380"/>
            <a:chOff x="9573389" y="3750469"/>
            <a:chExt cx="294018" cy="3693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文本框 132">
                  <a:extLst>
                    <a:ext uri="{FF2B5EF4-FFF2-40B4-BE49-F238E27FC236}">
                      <a16:creationId xmlns:a16="http://schemas.microsoft.com/office/drawing/2014/main" id="{7FDE3A88-6723-805F-1130-2B7CAFA06500}"/>
                    </a:ext>
                  </a:extLst>
                </p:cNvPr>
                <p:cNvSpPr txBox="1"/>
                <p:nvPr/>
              </p:nvSpPr>
              <p:spPr>
                <a:xfrm>
                  <a:off x="9601843" y="3750517"/>
                  <a:ext cx="2655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3" name="文本框 132">
                  <a:extLst>
                    <a:ext uri="{FF2B5EF4-FFF2-40B4-BE49-F238E27FC236}">
                      <a16:creationId xmlns:a16="http://schemas.microsoft.com/office/drawing/2014/main" id="{7FDE3A88-6723-805F-1130-2B7CAFA065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1843" y="3750517"/>
                  <a:ext cx="265564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209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D8492D4F-D071-8FA2-F8E3-FCAA6E60A87D}"/>
                </a:ext>
              </a:extLst>
            </p:cNvPr>
            <p:cNvSpPr/>
            <p:nvPr/>
          </p:nvSpPr>
          <p:spPr>
            <a:xfrm>
              <a:off x="9573389" y="3750469"/>
              <a:ext cx="62269" cy="622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9" name="矩形 148">
            <a:extLst>
              <a:ext uri="{FF2B5EF4-FFF2-40B4-BE49-F238E27FC236}">
                <a16:creationId xmlns:a16="http://schemas.microsoft.com/office/drawing/2014/main" id="{9105B6D3-2745-D2E4-D50D-E48E7C60207C}"/>
              </a:ext>
            </a:extLst>
          </p:cNvPr>
          <p:cNvSpPr/>
          <p:nvPr/>
        </p:nvSpPr>
        <p:spPr>
          <a:xfrm>
            <a:off x="7884572" y="4771430"/>
            <a:ext cx="68770" cy="96198"/>
          </a:xfrm>
          <a:custGeom>
            <a:avLst/>
            <a:gdLst>
              <a:gd name="connsiteX0" fmla="*/ 0 w 50271"/>
              <a:gd name="connsiteY0" fmla="*/ 0 h 85108"/>
              <a:gd name="connsiteX1" fmla="*/ 50271 w 50271"/>
              <a:gd name="connsiteY1" fmla="*/ 0 h 85108"/>
              <a:gd name="connsiteX2" fmla="*/ 50271 w 50271"/>
              <a:gd name="connsiteY2" fmla="*/ 85108 h 85108"/>
              <a:gd name="connsiteX3" fmla="*/ 0 w 50271"/>
              <a:gd name="connsiteY3" fmla="*/ 85108 h 85108"/>
              <a:gd name="connsiteX4" fmla="*/ 0 w 50271"/>
              <a:gd name="connsiteY4" fmla="*/ 0 h 85108"/>
              <a:gd name="connsiteX0" fmla="*/ 0 w 67348"/>
              <a:gd name="connsiteY0" fmla="*/ 1552 h 86660"/>
              <a:gd name="connsiteX1" fmla="*/ 67348 w 67348"/>
              <a:gd name="connsiteY1" fmla="*/ 0 h 86660"/>
              <a:gd name="connsiteX2" fmla="*/ 50271 w 67348"/>
              <a:gd name="connsiteY2" fmla="*/ 86660 h 86660"/>
              <a:gd name="connsiteX3" fmla="*/ 0 w 67348"/>
              <a:gd name="connsiteY3" fmla="*/ 86660 h 86660"/>
              <a:gd name="connsiteX4" fmla="*/ 0 w 67348"/>
              <a:gd name="connsiteY4" fmla="*/ 1552 h 86660"/>
              <a:gd name="connsiteX0" fmla="*/ 20182 w 67348"/>
              <a:gd name="connsiteY0" fmla="*/ 3105 h 86660"/>
              <a:gd name="connsiteX1" fmla="*/ 67348 w 67348"/>
              <a:gd name="connsiteY1" fmla="*/ 0 h 86660"/>
              <a:gd name="connsiteX2" fmla="*/ 50271 w 67348"/>
              <a:gd name="connsiteY2" fmla="*/ 86660 h 86660"/>
              <a:gd name="connsiteX3" fmla="*/ 0 w 67348"/>
              <a:gd name="connsiteY3" fmla="*/ 86660 h 86660"/>
              <a:gd name="connsiteX4" fmla="*/ 20182 w 67348"/>
              <a:gd name="connsiteY4" fmla="*/ 3105 h 86660"/>
              <a:gd name="connsiteX0" fmla="*/ 9315 w 67348"/>
              <a:gd name="connsiteY0" fmla="*/ 1553 h 86660"/>
              <a:gd name="connsiteX1" fmla="*/ 67348 w 67348"/>
              <a:gd name="connsiteY1" fmla="*/ 0 h 86660"/>
              <a:gd name="connsiteX2" fmla="*/ 50271 w 67348"/>
              <a:gd name="connsiteY2" fmla="*/ 86660 h 86660"/>
              <a:gd name="connsiteX3" fmla="*/ 0 w 67348"/>
              <a:gd name="connsiteY3" fmla="*/ 86660 h 86660"/>
              <a:gd name="connsiteX4" fmla="*/ 9315 w 67348"/>
              <a:gd name="connsiteY4" fmla="*/ 1553 h 86660"/>
              <a:gd name="connsiteX0" fmla="*/ 10688 w 68721"/>
              <a:gd name="connsiteY0" fmla="*/ 1553 h 86660"/>
              <a:gd name="connsiteX1" fmla="*/ 68721 w 68721"/>
              <a:gd name="connsiteY1" fmla="*/ 0 h 86660"/>
              <a:gd name="connsiteX2" fmla="*/ 51644 w 68721"/>
              <a:gd name="connsiteY2" fmla="*/ 86660 h 86660"/>
              <a:gd name="connsiteX3" fmla="*/ 1373 w 68721"/>
              <a:gd name="connsiteY3" fmla="*/ 86660 h 86660"/>
              <a:gd name="connsiteX4" fmla="*/ 246 w 68721"/>
              <a:gd name="connsiteY4" fmla="*/ 40034 h 86660"/>
              <a:gd name="connsiteX5" fmla="*/ 10688 w 68721"/>
              <a:gd name="connsiteY5" fmla="*/ 1553 h 86660"/>
              <a:gd name="connsiteX0" fmla="*/ 10529 w 68562"/>
              <a:gd name="connsiteY0" fmla="*/ 1553 h 86660"/>
              <a:gd name="connsiteX1" fmla="*/ 68562 w 68562"/>
              <a:gd name="connsiteY1" fmla="*/ 0 h 86660"/>
              <a:gd name="connsiteX2" fmla="*/ 51485 w 68562"/>
              <a:gd name="connsiteY2" fmla="*/ 86660 h 86660"/>
              <a:gd name="connsiteX3" fmla="*/ 8977 w 68562"/>
              <a:gd name="connsiteY3" fmla="*/ 86660 h 86660"/>
              <a:gd name="connsiteX4" fmla="*/ 87 w 68562"/>
              <a:gd name="connsiteY4" fmla="*/ 40034 h 86660"/>
              <a:gd name="connsiteX5" fmla="*/ 10529 w 68562"/>
              <a:gd name="connsiteY5" fmla="*/ 1553 h 86660"/>
              <a:gd name="connsiteX0" fmla="*/ 10529 w 68562"/>
              <a:gd name="connsiteY0" fmla="*/ 1553 h 86660"/>
              <a:gd name="connsiteX1" fmla="*/ 68562 w 68562"/>
              <a:gd name="connsiteY1" fmla="*/ 0 h 86660"/>
              <a:gd name="connsiteX2" fmla="*/ 51485 w 68562"/>
              <a:gd name="connsiteY2" fmla="*/ 86660 h 86660"/>
              <a:gd name="connsiteX3" fmla="*/ 8977 w 68562"/>
              <a:gd name="connsiteY3" fmla="*/ 86660 h 86660"/>
              <a:gd name="connsiteX4" fmla="*/ 87 w 68562"/>
              <a:gd name="connsiteY4" fmla="*/ 40034 h 86660"/>
              <a:gd name="connsiteX5" fmla="*/ 10529 w 68562"/>
              <a:gd name="connsiteY5" fmla="*/ 1553 h 86660"/>
              <a:gd name="connsiteX0" fmla="*/ 10583 w 68616"/>
              <a:gd name="connsiteY0" fmla="*/ 1553 h 99080"/>
              <a:gd name="connsiteX1" fmla="*/ 68616 w 68616"/>
              <a:gd name="connsiteY1" fmla="*/ 0 h 99080"/>
              <a:gd name="connsiteX2" fmla="*/ 51539 w 68616"/>
              <a:gd name="connsiteY2" fmla="*/ 86660 h 99080"/>
              <a:gd name="connsiteX3" fmla="*/ 4374 w 68616"/>
              <a:gd name="connsiteY3" fmla="*/ 99080 h 99080"/>
              <a:gd name="connsiteX4" fmla="*/ 141 w 68616"/>
              <a:gd name="connsiteY4" fmla="*/ 40034 h 99080"/>
              <a:gd name="connsiteX5" fmla="*/ 10583 w 68616"/>
              <a:gd name="connsiteY5" fmla="*/ 1553 h 99080"/>
              <a:gd name="connsiteX0" fmla="*/ 10583 w 68616"/>
              <a:gd name="connsiteY0" fmla="*/ 1553 h 99080"/>
              <a:gd name="connsiteX1" fmla="*/ 68616 w 68616"/>
              <a:gd name="connsiteY1" fmla="*/ 0 h 99080"/>
              <a:gd name="connsiteX2" fmla="*/ 51539 w 68616"/>
              <a:gd name="connsiteY2" fmla="*/ 86660 h 99080"/>
              <a:gd name="connsiteX3" fmla="*/ 4374 w 68616"/>
              <a:gd name="connsiteY3" fmla="*/ 99080 h 99080"/>
              <a:gd name="connsiteX4" fmla="*/ 141 w 68616"/>
              <a:gd name="connsiteY4" fmla="*/ 40034 h 99080"/>
              <a:gd name="connsiteX5" fmla="*/ 10583 w 68616"/>
              <a:gd name="connsiteY5" fmla="*/ 1553 h 99080"/>
              <a:gd name="connsiteX0" fmla="*/ 10619 w 68652"/>
              <a:gd name="connsiteY0" fmla="*/ 1553 h 99080"/>
              <a:gd name="connsiteX1" fmla="*/ 68652 w 68652"/>
              <a:gd name="connsiteY1" fmla="*/ 0 h 99080"/>
              <a:gd name="connsiteX2" fmla="*/ 51575 w 68652"/>
              <a:gd name="connsiteY2" fmla="*/ 86660 h 99080"/>
              <a:gd name="connsiteX3" fmla="*/ 4410 w 68652"/>
              <a:gd name="connsiteY3" fmla="*/ 99080 h 99080"/>
              <a:gd name="connsiteX4" fmla="*/ 177 w 68652"/>
              <a:gd name="connsiteY4" fmla="*/ 40034 h 99080"/>
              <a:gd name="connsiteX5" fmla="*/ 10619 w 68652"/>
              <a:gd name="connsiteY5" fmla="*/ 1553 h 99080"/>
              <a:gd name="connsiteX0" fmla="*/ 10619 w 68652"/>
              <a:gd name="connsiteY0" fmla="*/ 1553 h 99756"/>
              <a:gd name="connsiteX1" fmla="*/ 68652 w 68652"/>
              <a:gd name="connsiteY1" fmla="*/ 0 h 99756"/>
              <a:gd name="connsiteX2" fmla="*/ 51575 w 68652"/>
              <a:gd name="connsiteY2" fmla="*/ 86660 h 99756"/>
              <a:gd name="connsiteX3" fmla="*/ 4410 w 68652"/>
              <a:gd name="connsiteY3" fmla="*/ 99080 h 99756"/>
              <a:gd name="connsiteX4" fmla="*/ 177 w 68652"/>
              <a:gd name="connsiteY4" fmla="*/ 40034 h 99756"/>
              <a:gd name="connsiteX5" fmla="*/ 10619 w 68652"/>
              <a:gd name="connsiteY5" fmla="*/ 1553 h 99756"/>
              <a:gd name="connsiteX0" fmla="*/ 10787 w 68820"/>
              <a:gd name="connsiteY0" fmla="*/ 1553 h 99756"/>
              <a:gd name="connsiteX1" fmla="*/ 68820 w 68820"/>
              <a:gd name="connsiteY1" fmla="*/ 0 h 99756"/>
              <a:gd name="connsiteX2" fmla="*/ 51743 w 68820"/>
              <a:gd name="connsiteY2" fmla="*/ 86660 h 99756"/>
              <a:gd name="connsiteX3" fmla="*/ 4578 w 68820"/>
              <a:gd name="connsiteY3" fmla="*/ 99080 h 99756"/>
              <a:gd name="connsiteX4" fmla="*/ 345 w 68820"/>
              <a:gd name="connsiteY4" fmla="*/ 40034 h 99756"/>
              <a:gd name="connsiteX5" fmla="*/ 10787 w 68820"/>
              <a:gd name="connsiteY5" fmla="*/ 1553 h 99756"/>
              <a:gd name="connsiteX0" fmla="*/ 10787 w 68820"/>
              <a:gd name="connsiteY0" fmla="*/ 1553 h 87791"/>
              <a:gd name="connsiteX1" fmla="*/ 68820 w 68820"/>
              <a:gd name="connsiteY1" fmla="*/ 0 h 87791"/>
              <a:gd name="connsiteX2" fmla="*/ 51743 w 68820"/>
              <a:gd name="connsiteY2" fmla="*/ 86660 h 87791"/>
              <a:gd name="connsiteX3" fmla="*/ 4578 w 68820"/>
              <a:gd name="connsiteY3" fmla="*/ 78898 h 87791"/>
              <a:gd name="connsiteX4" fmla="*/ 345 w 68820"/>
              <a:gd name="connsiteY4" fmla="*/ 40034 h 87791"/>
              <a:gd name="connsiteX5" fmla="*/ 10787 w 68820"/>
              <a:gd name="connsiteY5" fmla="*/ 1553 h 87791"/>
              <a:gd name="connsiteX0" fmla="*/ 10581 w 68614"/>
              <a:gd name="connsiteY0" fmla="*/ 1553 h 92706"/>
              <a:gd name="connsiteX1" fmla="*/ 68614 w 68614"/>
              <a:gd name="connsiteY1" fmla="*/ 0 h 92706"/>
              <a:gd name="connsiteX2" fmla="*/ 51537 w 68614"/>
              <a:gd name="connsiteY2" fmla="*/ 86660 h 92706"/>
              <a:gd name="connsiteX3" fmla="*/ 9029 w 68614"/>
              <a:gd name="connsiteY3" fmla="*/ 91317 h 92706"/>
              <a:gd name="connsiteX4" fmla="*/ 139 w 68614"/>
              <a:gd name="connsiteY4" fmla="*/ 40034 h 92706"/>
              <a:gd name="connsiteX5" fmla="*/ 10581 w 68614"/>
              <a:gd name="connsiteY5" fmla="*/ 1553 h 92706"/>
              <a:gd name="connsiteX0" fmla="*/ 10581 w 68614"/>
              <a:gd name="connsiteY0" fmla="*/ 1553 h 94230"/>
              <a:gd name="connsiteX1" fmla="*/ 68614 w 68614"/>
              <a:gd name="connsiteY1" fmla="*/ 0 h 94230"/>
              <a:gd name="connsiteX2" fmla="*/ 51537 w 68614"/>
              <a:gd name="connsiteY2" fmla="*/ 91317 h 94230"/>
              <a:gd name="connsiteX3" fmla="*/ 9029 w 68614"/>
              <a:gd name="connsiteY3" fmla="*/ 91317 h 94230"/>
              <a:gd name="connsiteX4" fmla="*/ 139 w 68614"/>
              <a:gd name="connsiteY4" fmla="*/ 40034 h 94230"/>
              <a:gd name="connsiteX5" fmla="*/ 10581 w 68614"/>
              <a:gd name="connsiteY5" fmla="*/ 1553 h 94230"/>
              <a:gd name="connsiteX0" fmla="*/ 10581 w 68614"/>
              <a:gd name="connsiteY0" fmla="*/ 1553 h 94230"/>
              <a:gd name="connsiteX1" fmla="*/ 68614 w 68614"/>
              <a:gd name="connsiteY1" fmla="*/ 0 h 94230"/>
              <a:gd name="connsiteX2" fmla="*/ 42056 w 68614"/>
              <a:gd name="connsiteY2" fmla="*/ 43139 h 94230"/>
              <a:gd name="connsiteX3" fmla="*/ 51537 w 68614"/>
              <a:gd name="connsiteY3" fmla="*/ 91317 h 94230"/>
              <a:gd name="connsiteX4" fmla="*/ 9029 w 68614"/>
              <a:gd name="connsiteY4" fmla="*/ 91317 h 94230"/>
              <a:gd name="connsiteX5" fmla="*/ 139 w 68614"/>
              <a:gd name="connsiteY5" fmla="*/ 40034 h 94230"/>
              <a:gd name="connsiteX6" fmla="*/ 10581 w 68614"/>
              <a:gd name="connsiteY6" fmla="*/ 1553 h 94230"/>
              <a:gd name="connsiteX0" fmla="*/ 17385 w 68614"/>
              <a:gd name="connsiteY0" fmla="*/ 4275 h 94230"/>
              <a:gd name="connsiteX1" fmla="*/ 68614 w 68614"/>
              <a:gd name="connsiteY1" fmla="*/ 0 h 94230"/>
              <a:gd name="connsiteX2" fmla="*/ 42056 w 68614"/>
              <a:gd name="connsiteY2" fmla="*/ 43139 h 94230"/>
              <a:gd name="connsiteX3" fmla="*/ 51537 w 68614"/>
              <a:gd name="connsiteY3" fmla="*/ 91317 h 94230"/>
              <a:gd name="connsiteX4" fmla="*/ 9029 w 68614"/>
              <a:gd name="connsiteY4" fmla="*/ 91317 h 94230"/>
              <a:gd name="connsiteX5" fmla="*/ 139 w 68614"/>
              <a:gd name="connsiteY5" fmla="*/ 40034 h 94230"/>
              <a:gd name="connsiteX6" fmla="*/ 17385 w 68614"/>
              <a:gd name="connsiteY6" fmla="*/ 4275 h 94230"/>
              <a:gd name="connsiteX0" fmla="*/ 22828 w 68614"/>
              <a:gd name="connsiteY0" fmla="*/ 0 h 95398"/>
              <a:gd name="connsiteX1" fmla="*/ 68614 w 68614"/>
              <a:gd name="connsiteY1" fmla="*/ 1168 h 95398"/>
              <a:gd name="connsiteX2" fmla="*/ 42056 w 68614"/>
              <a:gd name="connsiteY2" fmla="*/ 44307 h 95398"/>
              <a:gd name="connsiteX3" fmla="*/ 51537 w 68614"/>
              <a:gd name="connsiteY3" fmla="*/ 92485 h 95398"/>
              <a:gd name="connsiteX4" fmla="*/ 9029 w 68614"/>
              <a:gd name="connsiteY4" fmla="*/ 92485 h 95398"/>
              <a:gd name="connsiteX5" fmla="*/ 139 w 68614"/>
              <a:gd name="connsiteY5" fmla="*/ 41202 h 95398"/>
              <a:gd name="connsiteX6" fmla="*/ 22828 w 68614"/>
              <a:gd name="connsiteY6" fmla="*/ 0 h 95398"/>
              <a:gd name="connsiteX0" fmla="*/ 22828 w 72696"/>
              <a:gd name="connsiteY0" fmla="*/ 0 h 95398"/>
              <a:gd name="connsiteX1" fmla="*/ 72696 w 72696"/>
              <a:gd name="connsiteY1" fmla="*/ 1168 h 95398"/>
              <a:gd name="connsiteX2" fmla="*/ 42056 w 72696"/>
              <a:gd name="connsiteY2" fmla="*/ 44307 h 95398"/>
              <a:gd name="connsiteX3" fmla="*/ 51537 w 72696"/>
              <a:gd name="connsiteY3" fmla="*/ 92485 h 95398"/>
              <a:gd name="connsiteX4" fmla="*/ 9029 w 72696"/>
              <a:gd name="connsiteY4" fmla="*/ 92485 h 95398"/>
              <a:gd name="connsiteX5" fmla="*/ 139 w 72696"/>
              <a:gd name="connsiteY5" fmla="*/ 41202 h 95398"/>
              <a:gd name="connsiteX6" fmla="*/ 22828 w 72696"/>
              <a:gd name="connsiteY6" fmla="*/ 0 h 95398"/>
              <a:gd name="connsiteX0" fmla="*/ 18902 w 68770"/>
              <a:gd name="connsiteY0" fmla="*/ 0 h 95398"/>
              <a:gd name="connsiteX1" fmla="*/ 68770 w 68770"/>
              <a:gd name="connsiteY1" fmla="*/ 1168 h 95398"/>
              <a:gd name="connsiteX2" fmla="*/ 38130 w 68770"/>
              <a:gd name="connsiteY2" fmla="*/ 44307 h 95398"/>
              <a:gd name="connsiteX3" fmla="*/ 47611 w 68770"/>
              <a:gd name="connsiteY3" fmla="*/ 92485 h 95398"/>
              <a:gd name="connsiteX4" fmla="*/ 5103 w 68770"/>
              <a:gd name="connsiteY4" fmla="*/ 92485 h 95398"/>
              <a:gd name="connsiteX5" fmla="*/ 295 w 68770"/>
              <a:gd name="connsiteY5" fmla="*/ 43924 h 95398"/>
              <a:gd name="connsiteX6" fmla="*/ 18902 w 68770"/>
              <a:gd name="connsiteY6" fmla="*/ 0 h 95398"/>
              <a:gd name="connsiteX0" fmla="*/ 18902 w 68770"/>
              <a:gd name="connsiteY0" fmla="*/ 0 h 95398"/>
              <a:gd name="connsiteX1" fmla="*/ 68770 w 68770"/>
              <a:gd name="connsiteY1" fmla="*/ 1168 h 95398"/>
              <a:gd name="connsiteX2" fmla="*/ 42212 w 68770"/>
              <a:gd name="connsiteY2" fmla="*/ 44307 h 95398"/>
              <a:gd name="connsiteX3" fmla="*/ 47611 w 68770"/>
              <a:gd name="connsiteY3" fmla="*/ 92485 h 95398"/>
              <a:gd name="connsiteX4" fmla="*/ 5103 w 68770"/>
              <a:gd name="connsiteY4" fmla="*/ 92485 h 95398"/>
              <a:gd name="connsiteX5" fmla="*/ 295 w 68770"/>
              <a:gd name="connsiteY5" fmla="*/ 43924 h 95398"/>
              <a:gd name="connsiteX6" fmla="*/ 18902 w 68770"/>
              <a:gd name="connsiteY6" fmla="*/ 0 h 95398"/>
              <a:gd name="connsiteX0" fmla="*/ 18902 w 68770"/>
              <a:gd name="connsiteY0" fmla="*/ 0 h 95398"/>
              <a:gd name="connsiteX1" fmla="*/ 68770 w 68770"/>
              <a:gd name="connsiteY1" fmla="*/ 1168 h 95398"/>
              <a:gd name="connsiteX2" fmla="*/ 34048 w 68770"/>
              <a:gd name="connsiteY2" fmla="*/ 36143 h 95398"/>
              <a:gd name="connsiteX3" fmla="*/ 47611 w 68770"/>
              <a:gd name="connsiteY3" fmla="*/ 92485 h 95398"/>
              <a:gd name="connsiteX4" fmla="*/ 5103 w 68770"/>
              <a:gd name="connsiteY4" fmla="*/ 92485 h 95398"/>
              <a:gd name="connsiteX5" fmla="*/ 295 w 68770"/>
              <a:gd name="connsiteY5" fmla="*/ 43924 h 95398"/>
              <a:gd name="connsiteX6" fmla="*/ 18902 w 68770"/>
              <a:gd name="connsiteY6" fmla="*/ 0 h 95398"/>
              <a:gd name="connsiteX0" fmla="*/ 18902 w 68770"/>
              <a:gd name="connsiteY0" fmla="*/ 0 h 96198"/>
              <a:gd name="connsiteX1" fmla="*/ 68770 w 68770"/>
              <a:gd name="connsiteY1" fmla="*/ 1168 h 96198"/>
              <a:gd name="connsiteX2" fmla="*/ 34048 w 68770"/>
              <a:gd name="connsiteY2" fmla="*/ 36143 h 96198"/>
              <a:gd name="connsiteX3" fmla="*/ 51693 w 68770"/>
              <a:gd name="connsiteY3" fmla="*/ 93846 h 96198"/>
              <a:gd name="connsiteX4" fmla="*/ 5103 w 68770"/>
              <a:gd name="connsiteY4" fmla="*/ 92485 h 96198"/>
              <a:gd name="connsiteX5" fmla="*/ 295 w 68770"/>
              <a:gd name="connsiteY5" fmla="*/ 43924 h 96198"/>
              <a:gd name="connsiteX6" fmla="*/ 18902 w 68770"/>
              <a:gd name="connsiteY6" fmla="*/ 0 h 96198"/>
              <a:gd name="connsiteX0" fmla="*/ 18902 w 68770"/>
              <a:gd name="connsiteY0" fmla="*/ 0 h 96198"/>
              <a:gd name="connsiteX1" fmla="*/ 68770 w 68770"/>
              <a:gd name="connsiteY1" fmla="*/ 1168 h 96198"/>
              <a:gd name="connsiteX2" fmla="*/ 46295 w 68770"/>
              <a:gd name="connsiteY2" fmla="*/ 44307 h 96198"/>
              <a:gd name="connsiteX3" fmla="*/ 51693 w 68770"/>
              <a:gd name="connsiteY3" fmla="*/ 93846 h 96198"/>
              <a:gd name="connsiteX4" fmla="*/ 5103 w 68770"/>
              <a:gd name="connsiteY4" fmla="*/ 92485 h 96198"/>
              <a:gd name="connsiteX5" fmla="*/ 295 w 68770"/>
              <a:gd name="connsiteY5" fmla="*/ 43924 h 96198"/>
              <a:gd name="connsiteX6" fmla="*/ 18902 w 68770"/>
              <a:gd name="connsiteY6" fmla="*/ 0 h 9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70" h="96198">
                <a:moveTo>
                  <a:pt x="18902" y="0"/>
                </a:moveTo>
                <a:lnTo>
                  <a:pt x="68770" y="1168"/>
                </a:lnTo>
                <a:cubicBezTo>
                  <a:pt x="65092" y="16065"/>
                  <a:pt x="49973" y="29410"/>
                  <a:pt x="46295" y="44307"/>
                </a:cubicBezTo>
                <a:lnTo>
                  <a:pt x="51693" y="93846"/>
                </a:lnTo>
                <a:cubicBezTo>
                  <a:pt x="35971" y="97986"/>
                  <a:pt x="19272" y="96107"/>
                  <a:pt x="5103" y="92485"/>
                </a:cubicBezTo>
                <a:cubicBezTo>
                  <a:pt x="1623" y="67627"/>
                  <a:pt x="-882" y="57914"/>
                  <a:pt x="295" y="43924"/>
                </a:cubicBezTo>
                <a:lnTo>
                  <a:pt x="18902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矩形 148">
            <a:extLst>
              <a:ext uri="{FF2B5EF4-FFF2-40B4-BE49-F238E27FC236}">
                <a16:creationId xmlns:a16="http://schemas.microsoft.com/office/drawing/2014/main" id="{AE09843F-42E0-3A62-CE87-E63B13575929}"/>
              </a:ext>
            </a:extLst>
          </p:cNvPr>
          <p:cNvSpPr/>
          <p:nvPr/>
        </p:nvSpPr>
        <p:spPr>
          <a:xfrm flipH="1">
            <a:off x="10913584" y="4765789"/>
            <a:ext cx="68770" cy="96198"/>
          </a:xfrm>
          <a:custGeom>
            <a:avLst/>
            <a:gdLst>
              <a:gd name="connsiteX0" fmla="*/ 0 w 50271"/>
              <a:gd name="connsiteY0" fmla="*/ 0 h 85108"/>
              <a:gd name="connsiteX1" fmla="*/ 50271 w 50271"/>
              <a:gd name="connsiteY1" fmla="*/ 0 h 85108"/>
              <a:gd name="connsiteX2" fmla="*/ 50271 w 50271"/>
              <a:gd name="connsiteY2" fmla="*/ 85108 h 85108"/>
              <a:gd name="connsiteX3" fmla="*/ 0 w 50271"/>
              <a:gd name="connsiteY3" fmla="*/ 85108 h 85108"/>
              <a:gd name="connsiteX4" fmla="*/ 0 w 50271"/>
              <a:gd name="connsiteY4" fmla="*/ 0 h 85108"/>
              <a:gd name="connsiteX0" fmla="*/ 0 w 67348"/>
              <a:gd name="connsiteY0" fmla="*/ 1552 h 86660"/>
              <a:gd name="connsiteX1" fmla="*/ 67348 w 67348"/>
              <a:gd name="connsiteY1" fmla="*/ 0 h 86660"/>
              <a:gd name="connsiteX2" fmla="*/ 50271 w 67348"/>
              <a:gd name="connsiteY2" fmla="*/ 86660 h 86660"/>
              <a:gd name="connsiteX3" fmla="*/ 0 w 67348"/>
              <a:gd name="connsiteY3" fmla="*/ 86660 h 86660"/>
              <a:gd name="connsiteX4" fmla="*/ 0 w 67348"/>
              <a:gd name="connsiteY4" fmla="*/ 1552 h 86660"/>
              <a:gd name="connsiteX0" fmla="*/ 20182 w 67348"/>
              <a:gd name="connsiteY0" fmla="*/ 3105 h 86660"/>
              <a:gd name="connsiteX1" fmla="*/ 67348 w 67348"/>
              <a:gd name="connsiteY1" fmla="*/ 0 h 86660"/>
              <a:gd name="connsiteX2" fmla="*/ 50271 w 67348"/>
              <a:gd name="connsiteY2" fmla="*/ 86660 h 86660"/>
              <a:gd name="connsiteX3" fmla="*/ 0 w 67348"/>
              <a:gd name="connsiteY3" fmla="*/ 86660 h 86660"/>
              <a:gd name="connsiteX4" fmla="*/ 20182 w 67348"/>
              <a:gd name="connsiteY4" fmla="*/ 3105 h 86660"/>
              <a:gd name="connsiteX0" fmla="*/ 9315 w 67348"/>
              <a:gd name="connsiteY0" fmla="*/ 1553 h 86660"/>
              <a:gd name="connsiteX1" fmla="*/ 67348 w 67348"/>
              <a:gd name="connsiteY1" fmla="*/ 0 h 86660"/>
              <a:gd name="connsiteX2" fmla="*/ 50271 w 67348"/>
              <a:gd name="connsiteY2" fmla="*/ 86660 h 86660"/>
              <a:gd name="connsiteX3" fmla="*/ 0 w 67348"/>
              <a:gd name="connsiteY3" fmla="*/ 86660 h 86660"/>
              <a:gd name="connsiteX4" fmla="*/ 9315 w 67348"/>
              <a:gd name="connsiteY4" fmla="*/ 1553 h 86660"/>
              <a:gd name="connsiteX0" fmla="*/ 10688 w 68721"/>
              <a:gd name="connsiteY0" fmla="*/ 1553 h 86660"/>
              <a:gd name="connsiteX1" fmla="*/ 68721 w 68721"/>
              <a:gd name="connsiteY1" fmla="*/ 0 h 86660"/>
              <a:gd name="connsiteX2" fmla="*/ 51644 w 68721"/>
              <a:gd name="connsiteY2" fmla="*/ 86660 h 86660"/>
              <a:gd name="connsiteX3" fmla="*/ 1373 w 68721"/>
              <a:gd name="connsiteY3" fmla="*/ 86660 h 86660"/>
              <a:gd name="connsiteX4" fmla="*/ 246 w 68721"/>
              <a:gd name="connsiteY4" fmla="*/ 40034 h 86660"/>
              <a:gd name="connsiteX5" fmla="*/ 10688 w 68721"/>
              <a:gd name="connsiteY5" fmla="*/ 1553 h 86660"/>
              <a:gd name="connsiteX0" fmla="*/ 10529 w 68562"/>
              <a:gd name="connsiteY0" fmla="*/ 1553 h 86660"/>
              <a:gd name="connsiteX1" fmla="*/ 68562 w 68562"/>
              <a:gd name="connsiteY1" fmla="*/ 0 h 86660"/>
              <a:gd name="connsiteX2" fmla="*/ 51485 w 68562"/>
              <a:gd name="connsiteY2" fmla="*/ 86660 h 86660"/>
              <a:gd name="connsiteX3" fmla="*/ 8977 w 68562"/>
              <a:gd name="connsiteY3" fmla="*/ 86660 h 86660"/>
              <a:gd name="connsiteX4" fmla="*/ 87 w 68562"/>
              <a:gd name="connsiteY4" fmla="*/ 40034 h 86660"/>
              <a:gd name="connsiteX5" fmla="*/ 10529 w 68562"/>
              <a:gd name="connsiteY5" fmla="*/ 1553 h 86660"/>
              <a:gd name="connsiteX0" fmla="*/ 10529 w 68562"/>
              <a:gd name="connsiteY0" fmla="*/ 1553 h 86660"/>
              <a:gd name="connsiteX1" fmla="*/ 68562 w 68562"/>
              <a:gd name="connsiteY1" fmla="*/ 0 h 86660"/>
              <a:gd name="connsiteX2" fmla="*/ 51485 w 68562"/>
              <a:gd name="connsiteY2" fmla="*/ 86660 h 86660"/>
              <a:gd name="connsiteX3" fmla="*/ 8977 w 68562"/>
              <a:gd name="connsiteY3" fmla="*/ 86660 h 86660"/>
              <a:gd name="connsiteX4" fmla="*/ 87 w 68562"/>
              <a:gd name="connsiteY4" fmla="*/ 40034 h 86660"/>
              <a:gd name="connsiteX5" fmla="*/ 10529 w 68562"/>
              <a:gd name="connsiteY5" fmla="*/ 1553 h 86660"/>
              <a:gd name="connsiteX0" fmla="*/ 10583 w 68616"/>
              <a:gd name="connsiteY0" fmla="*/ 1553 h 99080"/>
              <a:gd name="connsiteX1" fmla="*/ 68616 w 68616"/>
              <a:gd name="connsiteY1" fmla="*/ 0 h 99080"/>
              <a:gd name="connsiteX2" fmla="*/ 51539 w 68616"/>
              <a:gd name="connsiteY2" fmla="*/ 86660 h 99080"/>
              <a:gd name="connsiteX3" fmla="*/ 4374 w 68616"/>
              <a:gd name="connsiteY3" fmla="*/ 99080 h 99080"/>
              <a:gd name="connsiteX4" fmla="*/ 141 w 68616"/>
              <a:gd name="connsiteY4" fmla="*/ 40034 h 99080"/>
              <a:gd name="connsiteX5" fmla="*/ 10583 w 68616"/>
              <a:gd name="connsiteY5" fmla="*/ 1553 h 99080"/>
              <a:gd name="connsiteX0" fmla="*/ 10583 w 68616"/>
              <a:gd name="connsiteY0" fmla="*/ 1553 h 99080"/>
              <a:gd name="connsiteX1" fmla="*/ 68616 w 68616"/>
              <a:gd name="connsiteY1" fmla="*/ 0 h 99080"/>
              <a:gd name="connsiteX2" fmla="*/ 51539 w 68616"/>
              <a:gd name="connsiteY2" fmla="*/ 86660 h 99080"/>
              <a:gd name="connsiteX3" fmla="*/ 4374 w 68616"/>
              <a:gd name="connsiteY3" fmla="*/ 99080 h 99080"/>
              <a:gd name="connsiteX4" fmla="*/ 141 w 68616"/>
              <a:gd name="connsiteY4" fmla="*/ 40034 h 99080"/>
              <a:gd name="connsiteX5" fmla="*/ 10583 w 68616"/>
              <a:gd name="connsiteY5" fmla="*/ 1553 h 99080"/>
              <a:gd name="connsiteX0" fmla="*/ 10619 w 68652"/>
              <a:gd name="connsiteY0" fmla="*/ 1553 h 99080"/>
              <a:gd name="connsiteX1" fmla="*/ 68652 w 68652"/>
              <a:gd name="connsiteY1" fmla="*/ 0 h 99080"/>
              <a:gd name="connsiteX2" fmla="*/ 51575 w 68652"/>
              <a:gd name="connsiteY2" fmla="*/ 86660 h 99080"/>
              <a:gd name="connsiteX3" fmla="*/ 4410 w 68652"/>
              <a:gd name="connsiteY3" fmla="*/ 99080 h 99080"/>
              <a:gd name="connsiteX4" fmla="*/ 177 w 68652"/>
              <a:gd name="connsiteY4" fmla="*/ 40034 h 99080"/>
              <a:gd name="connsiteX5" fmla="*/ 10619 w 68652"/>
              <a:gd name="connsiteY5" fmla="*/ 1553 h 99080"/>
              <a:gd name="connsiteX0" fmla="*/ 10619 w 68652"/>
              <a:gd name="connsiteY0" fmla="*/ 1553 h 99756"/>
              <a:gd name="connsiteX1" fmla="*/ 68652 w 68652"/>
              <a:gd name="connsiteY1" fmla="*/ 0 h 99756"/>
              <a:gd name="connsiteX2" fmla="*/ 51575 w 68652"/>
              <a:gd name="connsiteY2" fmla="*/ 86660 h 99756"/>
              <a:gd name="connsiteX3" fmla="*/ 4410 w 68652"/>
              <a:gd name="connsiteY3" fmla="*/ 99080 h 99756"/>
              <a:gd name="connsiteX4" fmla="*/ 177 w 68652"/>
              <a:gd name="connsiteY4" fmla="*/ 40034 h 99756"/>
              <a:gd name="connsiteX5" fmla="*/ 10619 w 68652"/>
              <a:gd name="connsiteY5" fmla="*/ 1553 h 99756"/>
              <a:gd name="connsiteX0" fmla="*/ 10787 w 68820"/>
              <a:gd name="connsiteY0" fmla="*/ 1553 h 99756"/>
              <a:gd name="connsiteX1" fmla="*/ 68820 w 68820"/>
              <a:gd name="connsiteY1" fmla="*/ 0 h 99756"/>
              <a:gd name="connsiteX2" fmla="*/ 51743 w 68820"/>
              <a:gd name="connsiteY2" fmla="*/ 86660 h 99756"/>
              <a:gd name="connsiteX3" fmla="*/ 4578 w 68820"/>
              <a:gd name="connsiteY3" fmla="*/ 99080 h 99756"/>
              <a:gd name="connsiteX4" fmla="*/ 345 w 68820"/>
              <a:gd name="connsiteY4" fmla="*/ 40034 h 99756"/>
              <a:gd name="connsiteX5" fmla="*/ 10787 w 68820"/>
              <a:gd name="connsiteY5" fmla="*/ 1553 h 99756"/>
              <a:gd name="connsiteX0" fmla="*/ 10787 w 68820"/>
              <a:gd name="connsiteY0" fmla="*/ 1553 h 87791"/>
              <a:gd name="connsiteX1" fmla="*/ 68820 w 68820"/>
              <a:gd name="connsiteY1" fmla="*/ 0 h 87791"/>
              <a:gd name="connsiteX2" fmla="*/ 51743 w 68820"/>
              <a:gd name="connsiteY2" fmla="*/ 86660 h 87791"/>
              <a:gd name="connsiteX3" fmla="*/ 4578 w 68820"/>
              <a:gd name="connsiteY3" fmla="*/ 78898 h 87791"/>
              <a:gd name="connsiteX4" fmla="*/ 345 w 68820"/>
              <a:gd name="connsiteY4" fmla="*/ 40034 h 87791"/>
              <a:gd name="connsiteX5" fmla="*/ 10787 w 68820"/>
              <a:gd name="connsiteY5" fmla="*/ 1553 h 87791"/>
              <a:gd name="connsiteX0" fmla="*/ 10581 w 68614"/>
              <a:gd name="connsiteY0" fmla="*/ 1553 h 92706"/>
              <a:gd name="connsiteX1" fmla="*/ 68614 w 68614"/>
              <a:gd name="connsiteY1" fmla="*/ 0 h 92706"/>
              <a:gd name="connsiteX2" fmla="*/ 51537 w 68614"/>
              <a:gd name="connsiteY2" fmla="*/ 86660 h 92706"/>
              <a:gd name="connsiteX3" fmla="*/ 9029 w 68614"/>
              <a:gd name="connsiteY3" fmla="*/ 91317 h 92706"/>
              <a:gd name="connsiteX4" fmla="*/ 139 w 68614"/>
              <a:gd name="connsiteY4" fmla="*/ 40034 h 92706"/>
              <a:gd name="connsiteX5" fmla="*/ 10581 w 68614"/>
              <a:gd name="connsiteY5" fmla="*/ 1553 h 92706"/>
              <a:gd name="connsiteX0" fmla="*/ 10581 w 68614"/>
              <a:gd name="connsiteY0" fmla="*/ 1553 h 94230"/>
              <a:gd name="connsiteX1" fmla="*/ 68614 w 68614"/>
              <a:gd name="connsiteY1" fmla="*/ 0 h 94230"/>
              <a:gd name="connsiteX2" fmla="*/ 51537 w 68614"/>
              <a:gd name="connsiteY2" fmla="*/ 91317 h 94230"/>
              <a:gd name="connsiteX3" fmla="*/ 9029 w 68614"/>
              <a:gd name="connsiteY3" fmla="*/ 91317 h 94230"/>
              <a:gd name="connsiteX4" fmla="*/ 139 w 68614"/>
              <a:gd name="connsiteY4" fmla="*/ 40034 h 94230"/>
              <a:gd name="connsiteX5" fmla="*/ 10581 w 68614"/>
              <a:gd name="connsiteY5" fmla="*/ 1553 h 94230"/>
              <a:gd name="connsiteX0" fmla="*/ 10581 w 68614"/>
              <a:gd name="connsiteY0" fmla="*/ 1553 h 94230"/>
              <a:gd name="connsiteX1" fmla="*/ 68614 w 68614"/>
              <a:gd name="connsiteY1" fmla="*/ 0 h 94230"/>
              <a:gd name="connsiteX2" fmla="*/ 42056 w 68614"/>
              <a:gd name="connsiteY2" fmla="*/ 43139 h 94230"/>
              <a:gd name="connsiteX3" fmla="*/ 51537 w 68614"/>
              <a:gd name="connsiteY3" fmla="*/ 91317 h 94230"/>
              <a:gd name="connsiteX4" fmla="*/ 9029 w 68614"/>
              <a:gd name="connsiteY4" fmla="*/ 91317 h 94230"/>
              <a:gd name="connsiteX5" fmla="*/ 139 w 68614"/>
              <a:gd name="connsiteY5" fmla="*/ 40034 h 94230"/>
              <a:gd name="connsiteX6" fmla="*/ 10581 w 68614"/>
              <a:gd name="connsiteY6" fmla="*/ 1553 h 94230"/>
              <a:gd name="connsiteX0" fmla="*/ 17385 w 68614"/>
              <a:gd name="connsiteY0" fmla="*/ 4275 h 94230"/>
              <a:gd name="connsiteX1" fmla="*/ 68614 w 68614"/>
              <a:gd name="connsiteY1" fmla="*/ 0 h 94230"/>
              <a:gd name="connsiteX2" fmla="*/ 42056 w 68614"/>
              <a:gd name="connsiteY2" fmla="*/ 43139 h 94230"/>
              <a:gd name="connsiteX3" fmla="*/ 51537 w 68614"/>
              <a:gd name="connsiteY3" fmla="*/ 91317 h 94230"/>
              <a:gd name="connsiteX4" fmla="*/ 9029 w 68614"/>
              <a:gd name="connsiteY4" fmla="*/ 91317 h 94230"/>
              <a:gd name="connsiteX5" fmla="*/ 139 w 68614"/>
              <a:gd name="connsiteY5" fmla="*/ 40034 h 94230"/>
              <a:gd name="connsiteX6" fmla="*/ 17385 w 68614"/>
              <a:gd name="connsiteY6" fmla="*/ 4275 h 94230"/>
              <a:gd name="connsiteX0" fmla="*/ 22828 w 68614"/>
              <a:gd name="connsiteY0" fmla="*/ 0 h 95398"/>
              <a:gd name="connsiteX1" fmla="*/ 68614 w 68614"/>
              <a:gd name="connsiteY1" fmla="*/ 1168 h 95398"/>
              <a:gd name="connsiteX2" fmla="*/ 42056 w 68614"/>
              <a:gd name="connsiteY2" fmla="*/ 44307 h 95398"/>
              <a:gd name="connsiteX3" fmla="*/ 51537 w 68614"/>
              <a:gd name="connsiteY3" fmla="*/ 92485 h 95398"/>
              <a:gd name="connsiteX4" fmla="*/ 9029 w 68614"/>
              <a:gd name="connsiteY4" fmla="*/ 92485 h 95398"/>
              <a:gd name="connsiteX5" fmla="*/ 139 w 68614"/>
              <a:gd name="connsiteY5" fmla="*/ 41202 h 95398"/>
              <a:gd name="connsiteX6" fmla="*/ 22828 w 68614"/>
              <a:gd name="connsiteY6" fmla="*/ 0 h 95398"/>
              <a:gd name="connsiteX0" fmla="*/ 22828 w 72696"/>
              <a:gd name="connsiteY0" fmla="*/ 0 h 95398"/>
              <a:gd name="connsiteX1" fmla="*/ 72696 w 72696"/>
              <a:gd name="connsiteY1" fmla="*/ 1168 h 95398"/>
              <a:gd name="connsiteX2" fmla="*/ 42056 w 72696"/>
              <a:gd name="connsiteY2" fmla="*/ 44307 h 95398"/>
              <a:gd name="connsiteX3" fmla="*/ 51537 w 72696"/>
              <a:gd name="connsiteY3" fmla="*/ 92485 h 95398"/>
              <a:gd name="connsiteX4" fmla="*/ 9029 w 72696"/>
              <a:gd name="connsiteY4" fmla="*/ 92485 h 95398"/>
              <a:gd name="connsiteX5" fmla="*/ 139 w 72696"/>
              <a:gd name="connsiteY5" fmla="*/ 41202 h 95398"/>
              <a:gd name="connsiteX6" fmla="*/ 22828 w 72696"/>
              <a:gd name="connsiteY6" fmla="*/ 0 h 95398"/>
              <a:gd name="connsiteX0" fmla="*/ 18902 w 68770"/>
              <a:gd name="connsiteY0" fmla="*/ 0 h 95398"/>
              <a:gd name="connsiteX1" fmla="*/ 68770 w 68770"/>
              <a:gd name="connsiteY1" fmla="*/ 1168 h 95398"/>
              <a:gd name="connsiteX2" fmla="*/ 38130 w 68770"/>
              <a:gd name="connsiteY2" fmla="*/ 44307 h 95398"/>
              <a:gd name="connsiteX3" fmla="*/ 47611 w 68770"/>
              <a:gd name="connsiteY3" fmla="*/ 92485 h 95398"/>
              <a:gd name="connsiteX4" fmla="*/ 5103 w 68770"/>
              <a:gd name="connsiteY4" fmla="*/ 92485 h 95398"/>
              <a:gd name="connsiteX5" fmla="*/ 295 w 68770"/>
              <a:gd name="connsiteY5" fmla="*/ 43924 h 95398"/>
              <a:gd name="connsiteX6" fmla="*/ 18902 w 68770"/>
              <a:gd name="connsiteY6" fmla="*/ 0 h 95398"/>
              <a:gd name="connsiteX0" fmla="*/ 18902 w 68770"/>
              <a:gd name="connsiteY0" fmla="*/ 0 h 95398"/>
              <a:gd name="connsiteX1" fmla="*/ 68770 w 68770"/>
              <a:gd name="connsiteY1" fmla="*/ 1168 h 95398"/>
              <a:gd name="connsiteX2" fmla="*/ 42212 w 68770"/>
              <a:gd name="connsiteY2" fmla="*/ 44307 h 95398"/>
              <a:gd name="connsiteX3" fmla="*/ 47611 w 68770"/>
              <a:gd name="connsiteY3" fmla="*/ 92485 h 95398"/>
              <a:gd name="connsiteX4" fmla="*/ 5103 w 68770"/>
              <a:gd name="connsiteY4" fmla="*/ 92485 h 95398"/>
              <a:gd name="connsiteX5" fmla="*/ 295 w 68770"/>
              <a:gd name="connsiteY5" fmla="*/ 43924 h 95398"/>
              <a:gd name="connsiteX6" fmla="*/ 18902 w 68770"/>
              <a:gd name="connsiteY6" fmla="*/ 0 h 95398"/>
              <a:gd name="connsiteX0" fmla="*/ 18902 w 68770"/>
              <a:gd name="connsiteY0" fmla="*/ 0 h 95398"/>
              <a:gd name="connsiteX1" fmla="*/ 68770 w 68770"/>
              <a:gd name="connsiteY1" fmla="*/ 1168 h 95398"/>
              <a:gd name="connsiteX2" fmla="*/ 34048 w 68770"/>
              <a:gd name="connsiteY2" fmla="*/ 36143 h 95398"/>
              <a:gd name="connsiteX3" fmla="*/ 47611 w 68770"/>
              <a:gd name="connsiteY3" fmla="*/ 92485 h 95398"/>
              <a:gd name="connsiteX4" fmla="*/ 5103 w 68770"/>
              <a:gd name="connsiteY4" fmla="*/ 92485 h 95398"/>
              <a:gd name="connsiteX5" fmla="*/ 295 w 68770"/>
              <a:gd name="connsiteY5" fmla="*/ 43924 h 95398"/>
              <a:gd name="connsiteX6" fmla="*/ 18902 w 68770"/>
              <a:gd name="connsiteY6" fmla="*/ 0 h 95398"/>
              <a:gd name="connsiteX0" fmla="*/ 18902 w 68770"/>
              <a:gd name="connsiteY0" fmla="*/ 0 h 96198"/>
              <a:gd name="connsiteX1" fmla="*/ 68770 w 68770"/>
              <a:gd name="connsiteY1" fmla="*/ 1168 h 96198"/>
              <a:gd name="connsiteX2" fmla="*/ 34048 w 68770"/>
              <a:gd name="connsiteY2" fmla="*/ 36143 h 96198"/>
              <a:gd name="connsiteX3" fmla="*/ 51693 w 68770"/>
              <a:gd name="connsiteY3" fmla="*/ 93846 h 96198"/>
              <a:gd name="connsiteX4" fmla="*/ 5103 w 68770"/>
              <a:gd name="connsiteY4" fmla="*/ 92485 h 96198"/>
              <a:gd name="connsiteX5" fmla="*/ 295 w 68770"/>
              <a:gd name="connsiteY5" fmla="*/ 43924 h 96198"/>
              <a:gd name="connsiteX6" fmla="*/ 18902 w 68770"/>
              <a:gd name="connsiteY6" fmla="*/ 0 h 96198"/>
              <a:gd name="connsiteX0" fmla="*/ 18902 w 68770"/>
              <a:gd name="connsiteY0" fmla="*/ 0 h 96198"/>
              <a:gd name="connsiteX1" fmla="*/ 68770 w 68770"/>
              <a:gd name="connsiteY1" fmla="*/ 1168 h 96198"/>
              <a:gd name="connsiteX2" fmla="*/ 46295 w 68770"/>
              <a:gd name="connsiteY2" fmla="*/ 44307 h 96198"/>
              <a:gd name="connsiteX3" fmla="*/ 51693 w 68770"/>
              <a:gd name="connsiteY3" fmla="*/ 93846 h 96198"/>
              <a:gd name="connsiteX4" fmla="*/ 5103 w 68770"/>
              <a:gd name="connsiteY4" fmla="*/ 92485 h 96198"/>
              <a:gd name="connsiteX5" fmla="*/ 295 w 68770"/>
              <a:gd name="connsiteY5" fmla="*/ 43924 h 96198"/>
              <a:gd name="connsiteX6" fmla="*/ 18902 w 68770"/>
              <a:gd name="connsiteY6" fmla="*/ 0 h 9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70" h="96198">
                <a:moveTo>
                  <a:pt x="18902" y="0"/>
                </a:moveTo>
                <a:lnTo>
                  <a:pt x="68770" y="1168"/>
                </a:lnTo>
                <a:cubicBezTo>
                  <a:pt x="65092" y="16065"/>
                  <a:pt x="49973" y="29410"/>
                  <a:pt x="46295" y="44307"/>
                </a:cubicBezTo>
                <a:lnTo>
                  <a:pt x="51693" y="93846"/>
                </a:lnTo>
                <a:cubicBezTo>
                  <a:pt x="35971" y="97986"/>
                  <a:pt x="19272" y="96107"/>
                  <a:pt x="5103" y="92485"/>
                </a:cubicBezTo>
                <a:cubicBezTo>
                  <a:pt x="1623" y="67627"/>
                  <a:pt x="-882" y="57914"/>
                  <a:pt x="295" y="43924"/>
                </a:cubicBezTo>
                <a:lnTo>
                  <a:pt x="18902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CC015CE8-3557-C141-F8B5-40D9229A4ABA}"/>
                  </a:ext>
                </a:extLst>
              </p:cNvPr>
              <p:cNvSpPr txBox="1"/>
              <p:nvPr/>
            </p:nvSpPr>
            <p:spPr>
              <a:xfrm>
                <a:off x="8577769" y="4643026"/>
                <a:ext cx="2655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zh-CN" altLang="en-US" sz="16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CC015CE8-3557-C141-F8B5-40D9229A4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769" y="4643026"/>
                <a:ext cx="265564" cy="338554"/>
              </a:xfrm>
              <a:prstGeom prst="rect">
                <a:avLst/>
              </a:prstGeom>
              <a:blipFill>
                <a:blip r:embed="rId11"/>
                <a:stretch>
                  <a:fillRect r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8CE5C0D1-1F16-6769-3B89-BDB6FFB1B05F}"/>
                  </a:ext>
                </a:extLst>
              </p:cNvPr>
              <p:cNvSpPr txBox="1"/>
              <p:nvPr/>
            </p:nvSpPr>
            <p:spPr>
              <a:xfrm>
                <a:off x="8420350" y="3979790"/>
                <a:ext cx="2655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8CE5C0D1-1F16-6769-3B89-BDB6FFB1B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0350" y="3979790"/>
                <a:ext cx="26556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0E30DDD4-6FE7-F5E9-D5B0-0CE6F410BDED}"/>
              </a:ext>
            </a:extLst>
          </p:cNvPr>
          <p:cNvGrpSpPr/>
          <p:nvPr/>
        </p:nvGrpSpPr>
        <p:grpSpPr>
          <a:xfrm flipH="1" flipV="1">
            <a:off x="9200622" y="3792498"/>
            <a:ext cx="297060" cy="316162"/>
            <a:chOff x="9520836" y="3455134"/>
            <a:chExt cx="297060" cy="316162"/>
          </a:xfrm>
        </p:grpSpPr>
        <p:sp>
          <p:nvSpPr>
            <p:cNvPr id="162" name="弧形 161">
              <a:extLst>
                <a:ext uri="{FF2B5EF4-FFF2-40B4-BE49-F238E27FC236}">
                  <a16:creationId xmlns:a16="http://schemas.microsoft.com/office/drawing/2014/main" id="{2CD51D07-1197-D172-B107-D56792EE4C42}"/>
                </a:ext>
              </a:extLst>
            </p:cNvPr>
            <p:cNvSpPr/>
            <p:nvPr/>
          </p:nvSpPr>
          <p:spPr>
            <a:xfrm>
              <a:off x="9520836" y="3662191"/>
              <a:ext cx="164278" cy="109105"/>
            </a:xfrm>
            <a:prstGeom prst="arc">
              <a:avLst/>
            </a:prstGeom>
            <a:ln>
              <a:solidFill>
                <a:srgbClr val="EC69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文本框 162">
                  <a:extLst>
                    <a:ext uri="{FF2B5EF4-FFF2-40B4-BE49-F238E27FC236}">
                      <a16:creationId xmlns:a16="http://schemas.microsoft.com/office/drawing/2014/main" id="{B110DE67-7F87-E62E-DA0A-F24C1D3B7535}"/>
                    </a:ext>
                  </a:extLst>
                </p:cNvPr>
                <p:cNvSpPr txBox="1"/>
                <p:nvPr/>
              </p:nvSpPr>
              <p:spPr>
                <a:xfrm rot="10800000">
                  <a:off x="9552332" y="3455134"/>
                  <a:ext cx="265564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050" b="0" i="1" dirty="0" smtClean="0">
                            <a:solidFill>
                              <a:srgbClr val="EC694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zh-CN" altLang="en-US" sz="1050" dirty="0">
                    <a:solidFill>
                      <a:srgbClr val="EC6941"/>
                    </a:solidFill>
                  </a:endParaRPr>
                </a:p>
              </p:txBody>
            </p:sp>
          </mc:Choice>
          <mc:Fallback xmlns="">
            <p:sp>
              <p:nvSpPr>
                <p:cNvPr id="163" name="文本框 162">
                  <a:extLst>
                    <a:ext uri="{FF2B5EF4-FFF2-40B4-BE49-F238E27FC236}">
                      <a16:creationId xmlns:a16="http://schemas.microsoft.com/office/drawing/2014/main" id="{B110DE67-7F87-E62E-DA0A-F24C1D3B75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>
                  <a:off x="9552332" y="3455134"/>
                  <a:ext cx="265564" cy="2616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文本框 164">
                <a:extLst>
                  <a:ext uri="{FF2B5EF4-FFF2-40B4-BE49-F238E27FC236}">
                    <a16:creationId xmlns:a16="http://schemas.microsoft.com/office/drawing/2014/main" id="{4BB3F002-96DE-16D3-40DD-436322486FE7}"/>
                  </a:ext>
                </a:extLst>
              </p:cNvPr>
              <p:cNvSpPr txBox="1"/>
              <p:nvPr/>
            </p:nvSpPr>
            <p:spPr>
              <a:xfrm>
                <a:off x="9863308" y="3248767"/>
                <a:ext cx="58471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rgbClr val="EC694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𝑑𝐸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65" name="文本框 164">
                <a:extLst>
                  <a:ext uri="{FF2B5EF4-FFF2-40B4-BE49-F238E27FC236}">
                    <a16:creationId xmlns:a16="http://schemas.microsoft.com/office/drawing/2014/main" id="{4BB3F002-96DE-16D3-40DD-436322486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308" y="3248767"/>
                <a:ext cx="584718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文本框 166">
                <a:extLst>
                  <a:ext uri="{FF2B5EF4-FFF2-40B4-BE49-F238E27FC236}">
                    <a16:creationId xmlns:a16="http://schemas.microsoft.com/office/drawing/2014/main" id="{9BDA030D-8265-A667-CEBB-0F7060CC62B0}"/>
                  </a:ext>
                </a:extLst>
              </p:cNvPr>
              <p:cNvSpPr txBox="1"/>
              <p:nvPr/>
            </p:nvSpPr>
            <p:spPr>
              <a:xfrm>
                <a:off x="9270079" y="3116899"/>
                <a:ext cx="7860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𝑑</m:t>
                      </m:r>
                      <m:sSub>
                        <m:sSubPr>
                          <m:ctrlPr>
                            <a:rPr lang="en-US" altLang="zh-CN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67" name="文本框 166">
                <a:extLst>
                  <a:ext uri="{FF2B5EF4-FFF2-40B4-BE49-F238E27FC236}">
                    <a16:creationId xmlns:a16="http://schemas.microsoft.com/office/drawing/2014/main" id="{9BDA030D-8265-A667-CEBB-0F7060CC6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079" y="3116899"/>
                <a:ext cx="786063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文本框 168">
                <a:extLst>
                  <a:ext uri="{FF2B5EF4-FFF2-40B4-BE49-F238E27FC236}">
                    <a16:creationId xmlns:a16="http://schemas.microsoft.com/office/drawing/2014/main" id="{078B0F2C-2F58-920A-C1EA-FC0AC3DA4E04}"/>
                  </a:ext>
                </a:extLst>
              </p:cNvPr>
              <p:cNvSpPr txBox="1"/>
              <p:nvPr/>
            </p:nvSpPr>
            <p:spPr>
              <a:xfrm>
                <a:off x="10198577" y="1602611"/>
                <a:ext cx="1255683" cy="14455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①选取电荷元</a:t>
                </a:r>
                <a:endParaRPr lang="en-US" altLang="zh-CN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②对称性分析</a:t>
                </a:r>
                <a:endParaRPr lang="en-US" altLang="zh-CN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③求解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𝑑𝐸</m:t>
                    </m:r>
                  </m:oMath>
                </a14:m>
                <a:endParaRPr lang="en-US" altLang="zh-CN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④求解对应分量</a:t>
                </a:r>
                <a:endParaRPr lang="en-US" altLang="zh-CN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⑤积分运算</a:t>
                </a:r>
                <a:endParaRPr lang="en-US" altLang="zh-CN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⑥还原成矢量</a:t>
                </a:r>
              </a:p>
            </p:txBody>
          </p:sp>
        </mc:Choice>
        <mc:Fallback xmlns="">
          <p:sp>
            <p:nvSpPr>
              <p:cNvPr id="169" name="文本框 168">
                <a:extLst>
                  <a:ext uri="{FF2B5EF4-FFF2-40B4-BE49-F238E27FC236}">
                    <a16:creationId xmlns:a16="http://schemas.microsoft.com/office/drawing/2014/main" id="{078B0F2C-2F58-920A-C1EA-FC0AC3DA4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8577" y="1602611"/>
                <a:ext cx="1255683" cy="1445589"/>
              </a:xfrm>
              <a:prstGeom prst="rect">
                <a:avLst/>
              </a:prstGeom>
              <a:blipFill>
                <a:blip r:embed="rId16"/>
                <a:stretch>
                  <a:fillRect l="-485" b="-29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F7730AA4-8B12-36AD-E719-164AEF0AED25}"/>
                  </a:ext>
                </a:extLst>
              </p:cNvPr>
              <p:cNvSpPr txBox="1"/>
              <p:nvPr/>
            </p:nvSpPr>
            <p:spPr>
              <a:xfrm>
                <a:off x="9177934" y="4199498"/>
                <a:ext cx="2655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16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F7730AA4-8B12-36AD-E719-164AEF0AE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7934" y="4199498"/>
                <a:ext cx="265564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文本框 176">
                <a:extLst>
                  <a:ext uri="{FF2B5EF4-FFF2-40B4-BE49-F238E27FC236}">
                    <a16:creationId xmlns:a16="http://schemas.microsoft.com/office/drawing/2014/main" id="{852A4E18-512B-289F-9BB9-8E12BBA66D7D}"/>
                  </a:ext>
                </a:extLst>
              </p:cNvPr>
              <p:cNvSpPr txBox="1"/>
              <p:nvPr/>
            </p:nvSpPr>
            <p:spPr>
              <a:xfrm>
                <a:off x="10405621" y="4979602"/>
                <a:ext cx="6149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7" name="文本框 176">
                <a:extLst>
                  <a:ext uri="{FF2B5EF4-FFF2-40B4-BE49-F238E27FC236}">
                    <a16:creationId xmlns:a16="http://schemas.microsoft.com/office/drawing/2014/main" id="{852A4E18-512B-289F-9BB9-8E12BBA66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621" y="4979602"/>
                <a:ext cx="614986" cy="369332"/>
              </a:xfrm>
              <a:prstGeom prst="rect">
                <a:avLst/>
              </a:prstGeom>
              <a:blipFill>
                <a:blip r:embed="rId1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64736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0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000"/>
                            </p:stCondLst>
                            <p:childTnLst>
                              <p:par>
                                <p:cTn id="1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500"/>
                            </p:stCondLst>
                            <p:childTnLst>
                              <p:par>
                                <p:cTn id="1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5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000"/>
                            </p:stCondLst>
                            <p:childTnLst>
                              <p:par>
                                <p:cTn id="1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500"/>
                            </p:stCondLst>
                            <p:childTnLst>
                              <p:par>
                                <p:cTn id="2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1000"/>
                            </p:stCondLst>
                            <p:childTnLst>
                              <p:par>
                                <p:cTn id="2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5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animBg="1"/>
      <p:bldP spid="170" grpId="0" animBg="1"/>
      <p:bldP spid="170" grpId="1" animBg="1"/>
      <p:bldP spid="21" grpId="0"/>
      <p:bldP spid="132" grpId="0" uiExpand="1" build="p"/>
      <p:bldP spid="149" grpId="0" animBg="1"/>
      <p:bldP spid="149" grpId="1" animBg="1"/>
      <p:bldP spid="149" grpId="2" animBg="1"/>
      <p:bldP spid="150" grpId="0" animBg="1"/>
      <p:bldP spid="150" grpId="1" animBg="1"/>
      <p:bldP spid="153" grpId="0"/>
      <p:bldP spid="153" grpId="1"/>
      <p:bldP spid="154" grpId="0"/>
      <p:bldP spid="154" grpId="1"/>
      <p:bldP spid="165" grpId="0"/>
      <p:bldP spid="165" grpId="1"/>
      <p:bldP spid="167" grpId="0"/>
      <p:bldP spid="169" grpId="0" uiExpand="1"/>
      <p:bldP spid="155" grpId="0"/>
      <p:bldP spid="155" grpId="1"/>
      <p:bldP spid="17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1291B1B-44DA-4082-201D-F811A7ED045F}"/>
              </a:ext>
            </a:extLst>
          </p:cNvPr>
          <p:cNvCxnSpPr>
            <a:cxnSpLocks/>
          </p:cNvCxnSpPr>
          <p:nvPr/>
        </p:nvCxnSpPr>
        <p:spPr>
          <a:xfrm>
            <a:off x="9433045" y="4765789"/>
            <a:ext cx="0" cy="76558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>
            <a:extLst>
              <a:ext uri="{FF2B5EF4-FFF2-40B4-BE49-F238E27FC236}">
                <a16:creationId xmlns:a16="http://schemas.microsoft.com/office/drawing/2014/main" id="{AE086409-1140-9746-7199-6BD6C0E8F6BE}"/>
              </a:ext>
            </a:extLst>
          </p:cNvPr>
          <p:cNvSpPr/>
          <p:nvPr/>
        </p:nvSpPr>
        <p:spPr>
          <a:xfrm>
            <a:off x="7845554" y="4477117"/>
            <a:ext cx="3163888" cy="70077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0BD309B8-CA95-4504-0529-8FF780BB557E}"/>
              </a:ext>
            </a:extLst>
          </p:cNvPr>
          <p:cNvGrpSpPr/>
          <p:nvPr/>
        </p:nvGrpSpPr>
        <p:grpSpPr>
          <a:xfrm>
            <a:off x="10159120" y="1550002"/>
            <a:ext cx="1626105" cy="1927334"/>
            <a:chOff x="10159120" y="1550002"/>
            <a:chExt cx="1626105" cy="1927334"/>
          </a:xfrm>
        </p:grpSpPr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id="{032BDFA4-BEE1-1506-FF7C-B0B8A5992A35}"/>
                </a:ext>
              </a:extLst>
            </p:cNvPr>
            <p:cNvSpPr/>
            <p:nvPr/>
          </p:nvSpPr>
          <p:spPr>
            <a:xfrm>
              <a:off x="10159120" y="1550002"/>
              <a:ext cx="1376823" cy="15484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4" name="文本框 173">
              <a:extLst>
                <a:ext uri="{FF2B5EF4-FFF2-40B4-BE49-F238E27FC236}">
                  <a16:creationId xmlns:a16="http://schemas.microsoft.com/office/drawing/2014/main" id="{A7EA2584-9DDA-8D40-BBBA-3B3F05AF0BDA}"/>
                </a:ext>
              </a:extLst>
            </p:cNvPr>
            <p:cNvSpPr txBox="1"/>
            <p:nvPr/>
          </p:nvSpPr>
          <p:spPr>
            <a:xfrm>
              <a:off x="10529542" y="3185910"/>
              <a:ext cx="1255683" cy="291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电场强度的叠加</a:t>
              </a:r>
            </a:p>
          </p:txBody>
        </p:sp>
      </p:grp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3922876-CD42-2B32-5198-21CB33844269}"/>
              </a:ext>
            </a:extLst>
          </p:cNvPr>
          <p:cNvCxnSpPr>
            <a:cxnSpLocks/>
          </p:cNvCxnSpPr>
          <p:nvPr/>
        </p:nvCxnSpPr>
        <p:spPr>
          <a:xfrm flipV="1">
            <a:off x="7595579" y="4811184"/>
            <a:ext cx="3695838" cy="1"/>
          </a:xfrm>
          <a:prstGeom prst="line">
            <a:avLst/>
          </a:prstGeom>
          <a:ln w="28575">
            <a:solidFill>
              <a:schemeClr val="bg1">
                <a:lumMod val="65000"/>
                <a:alpha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圆: 空心 144">
            <a:extLst>
              <a:ext uri="{FF2B5EF4-FFF2-40B4-BE49-F238E27FC236}">
                <a16:creationId xmlns:a16="http://schemas.microsoft.com/office/drawing/2014/main" id="{3347B80D-E520-EF90-F17D-2C9C236B439C}"/>
              </a:ext>
            </a:extLst>
          </p:cNvPr>
          <p:cNvSpPr/>
          <p:nvPr/>
        </p:nvSpPr>
        <p:spPr>
          <a:xfrm>
            <a:off x="8220773" y="4545574"/>
            <a:ext cx="2413449" cy="527014"/>
          </a:xfrm>
          <a:prstGeom prst="donut">
            <a:avLst>
              <a:gd name="adj" fmla="val 6265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/>
              <p:nvPr/>
            </p:nvSpPr>
            <p:spPr>
              <a:xfrm>
                <a:off x="507458" y="1471586"/>
                <a:ext cx="8382225" cy="426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例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2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：如图，半径为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𝑅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的均匀带电细圆盘，带电量为</a:t>
                </a:r>
                <a14:m>
                  <m:oMath xmlns:m="http://schemas.openxmlformats.org/officeDocument/2006/math">
                    <m:r>
                      <a:rPr lang="en-US" altLang="zh-CN" sz="1600" b="0" i="0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+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𝑞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  <a:sym typeface="Wingdings" panose="05000000000000000000" pitchFamily="2" charset="2"/>
                  </a:rPr>
                  <a:t>。求圆盘轴线上任一点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  <a:sym typeface="Wingdings" panose="05000000000000000000" pitchFamily="2" charset="2"/>
                  </a:rPr>
                  <a:t>P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  <a:sym typeface="Wingdings" panose="05000000000000000000" pitchFamily="2" charset="2"/>
                  </a:rPr>
                  <a:t>的电场强度。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" y="1471586"/>
                <a:ext cx="8382225" cy="426463"/>
              </a:xfrm>
              <a:prstGeom prst="rect">
                <a:avLst/>
              </a:prstGeom>
              <a:blipFill>
                <a:blip r:embed="rId5"/>
                <a:stretch>
                  <a:fillRect l="-364" b="-1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>
            <a:extLst>
              <a:ext uri="{FF2B5EF4-FFF2-40B4-BE49-F238E27FC236}">
                <a16:creationId xmlns:a16="http://schemas.microsoft.com/office/drawing/2014/main" id="{0F017E5E-8681-2EF8-5E6E-DA2F1D907289}"/>
              </a:ext>
            </a:extLst>
          </p:cNvPr>
          <p:cNvSpPr txBox="1"/>
          <p:nvPr/>
        </p:nvSpPr>
        <p:spPr>
          <a:xfrm>
            <a:off x="507459" y="496110"/>
            <a:ext cx="3447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电场 电场强度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6E602B8-FB33-CACB-0F4E-BD5E2F043121}"/>
              </a:ext>
            </a:extLst>
          </p:cNvPr>
          <p:cNvSpPr txBox="1"/>
          <p:nvPr/>
        </p:nvSpPr>
        <p:spPr>
          <a:xfrm>
            <a:off x="4052784" y="775742"/>
            <a:ext cx="2043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电场强度的计算（</a:t>
            </a:r>
            <a:r>
              <a:rPr lang="en-US" altLang="zh-CN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</a:t>
            </a:r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）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E009BB0-DE3A-D880-9E8F-D8EE9E6BE7CF}"/>
              </a:ext>
            </a:extLst>
          </p:cNvPr>
          <p:cNvGrpSpPr/>
          <p:nvPr/>
        </p:nvGrpSpPr>
        <p:grpSpPr>
          <a:xfrm>
            <a:off x="9427498" y="2347069"/>
            <a:ext cx="369125" cy="2614970"/>
            <a:chOff x="9599332" y="2347069"/>
            <a:chExt cx="369125" cy="2614970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C8BF27AC-9F61-CF9B-9F42-A9B6DD5194B0}"/>
                </a:ext>
              </a:extLst>
            </p:cNvPr>
            <p:cNvCxnSpPr>
              <a:cxnSpLocks/>
            </p:cNvCxnSpPr>
            <p:nvPr/>
          </p:nvCxnSpPr>
          <p:spPr>
            <a:xfrm>
              <a:off x="9604879" y="2458387"/>
              <a:ext cx="0" cy="2317315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6A7BBC7D-884D-9675-5DA4-46F16594C095}"/>
                    </a:ext>
                  </a:extLst>
                </p:cNvPr>
                <p:cNvSpPr txBox="1"/>
                <p:nvPr/>
              </p:nvSpPr>
              <p:spPr>
                <a:xfrm>
                  <a:off x="9599332" y="4592707"/>
                  <a:ext cx="2655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6A7BBC7D-884D-9675-5DA4-46F16594C0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9332" y="4592707"/>
                  <a:ext cx="265564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255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8F8FC82F-6DCE-F17D-95C9-8EB34E02C2AE}"/>
                    </a:ext>
                  </a:extLst>
                </p:cNvPr>
                <p:cNvSpPr txBox="1"/>
                <p:nvPr/>
              </p:nvSpPr>
              <p:spPr>
                <a:xfrm>
                  <a:off x="9674277" y="2347069"/>
                  <a:ext cx="29418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8F8FC82F-6DCE-F17D-95C9-8EB34E02C2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4277" y="2347069"/>
                  <a:ext cx="294180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D83F36A-34D6-A859-8F3A-DA5235B470C6}"/>
                  </a:ext>
                </a:extLst>
              </p:cNvPr>
              <p:cNvSpPr txBox="1"/>
              <p:nvPr/>
            </p:nvSpPr>
            <p:spPr>
              <a:xfrm>
                <a:off x="507458" y="2009674"/>
                <a:ext cx="8030230" cy="33432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解：如图建立坐标系。取细盘中半径为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𝑟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的一圆环微元，设其宽度为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𝑑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𝑟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，带电量为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𝑑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𝑞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对于均匀带电细盘，其面电荷密度</a:t>
                </a:r>
                <a14:m>
                  <m:oMath xmlns:m="http://schemas.openxmlformats.org/officeDocument/2006/math">
                    <m:r>
                      <a:rPr lang="zh-CN" altLang="el-GR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𝜎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𝑞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π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𝑅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²</m:t>
                        </m:r>
                      </m:den>
                    </m:f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。则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𝑑𝑞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zh-CN" altLang="el-GR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𝜎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∙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2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π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𝑟𝑑𝑟</m:t>
                    </m:r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这一微元的电场强度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𝑑𝐸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</a:rPr>
                          <m:t>π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)³</m:t>
                            </m:r>
                          </m:e>
                        </m:rad>
                      </m:den>
                    </m:f>
                    <m:r>
                      <a:rPr lang="en-US" altLang="zh-CN" sz="16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π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6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zh-CN" altLang="el-GR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𝜎</m:t>
                        </m:r>
                        <m: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∙</m:t>
                        </m:r>
                        <m:r>
                          <a:rPr lang="en-US" altLang="zh-CN" sz="16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π</m:t>
                        </m:r>
                        <m: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𝑟𝑑𝑟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sz="16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16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)³</m:t>
                            </m:r>
                          </m:e>
                        </m:rad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</a:rPr>
                          <m:t>π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𝑞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π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𝑅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²</m:t>
                        </m:r>
                      </m:den>
                    </m:f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</a:rPr>
                          <m:t>π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)³</m:t>
                            </m:r>
                          </m:e>
                        </m:rad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𝑑𝑟</m:t>
                    </m:r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ea typeface="Cambria Math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总电场强度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𝐸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nary>
                      <m:nary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0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𝑅</m:t>
                        </m:r>
                      </m:sup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𝑑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𝐸</m:t>
                        </m:r>
                      </m:e>
                    </m:nary>
                    <m:r>
                      <a:rPr lang="en-US" altLang="zh-CN" sz="16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nary>
                      <m:naryPr>
                        <m:ctrlP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0</m:t>
                        </m:r>
                      </m:sub>
                      <m:sup>
                        <m: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𝑅</m:t>
                        </m:r>
                      </m:sup>
                      <m:e>
                        <m:f>
                          <m:fPr>
                            <m:ctrlPr>
                              <a:rPr lang="en-US" altLang="zh-CN" sz="160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m:rPr>
                                <m:sty m:val="p"/>
                              </m:rPr>
                              <a:rPr lang="en-US" altLang="zh-CN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π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altLang="zh-CN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𝑞</m:t>
                            </m:r>
                            <m:r>
                              <a:rPr lang="en-US" altLang="zh-CN" sz="16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𝑥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CN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π</m:t>
                            </m:r>
                            <m:r>
                              <a:rPr lang="en-US" altLang="zh-CN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𝑅</m:t>
                            </m:r>
                            <m:r>
                              <a:rPr lang="en-US" altLang="zh-CN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²</m:t>
                            </m:r>
                          </m:den>
                        </m:f>
                        <m:f>
                          <m:fPr>
                            <m:ctrlPr>
                              <a:rPr lang="en-US" altLang="zh-CN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CN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π</m:t>
                            </m:r>
                            <m:r>
                              <a:rPr lang="en-US" altLang="zh-CN" sz="16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16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16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16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16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16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16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altLang="zh-CN" sz="16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16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)³</m:t>
                                </m:r>
                              </m:e>
                            </m:rad>
                          </m:den>
                        </m:f>
                        <m: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𝑑𝑟</m:t>
                        </m:r>
                      </m:e>
                    </m:nary>
                    <m:r>
                      <a:rPr lang="en-US" altLang="zh-CN" sz="16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π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𝑞</m:t>
                        </m:r>
                        <m:r>
                          <a:rPr lang="en-US" altLang="zh-CN" sz="16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𝑥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𝜋</m:t>
                        </m:r>
                        <m:sSup>
                          <m:sSupPr>
                            <m:ctrlPr>
                              <a:rPr lang="en-US" altLang="zh-CN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zh-CN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16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2</m:t>
                    </m:r>
                    <m:r>
                      <m:rPr>
                        <m:sty m:val="p"/>
                      </m:rPr>
                      <a:rPr lang="en-US" altLang="zh-CN" sz="16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π</m:t>
                    </m:r>
                    <m:r>
                      <a:rPr lang="en-US" altLang="zh-CN" sz="16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CN" sz="16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sz="16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16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16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sz="16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16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altLang="zh-CN" sz="16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600" dirty="0"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ea typeface="楷体" panose="02010609060101010101" pitchFamily="49" charset="-122"/>
                  </a:rPr>
                  <a:t>                         </a:t>
                </a:r>
                <a:r>
                  <a:rPr lang="zh-CN" altLang="en-US" sz="1600" dirty="0">
                    <a:ea typeface="楷体" panose="02010609060101010101" pitchFamily="49" charset="-122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𝐸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𝑞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𝜋</m:t>
                        </m:r>
                        <m:sSup>
                          <m:sSup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+mn-ea"/>
                  </a:rPr>
                  <a:t>                     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𝐸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altLang="zh-CN" sz="160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 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(1−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D83F36A-34D6-A859-8F3A-DA5235B47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" y="2009674"/>
                <a:ext cx="8030230" cy="3343223"/>
              </a:xfrm>
              <a:prstGeom prst="rect">
                <a:avLst/>
              </a:prstGeom>
              <a:blipFill>
                <a:blip r:embed="rId8"/>
                <a:stretch>
                  <a:fillRect l="-3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组合 16">
            <a:extLst>
              <a:ext uri="{FF2B5EF4-FFF2-40B4-BE49-F238E27FC236}">
                <a16:creationId xmlns:a16="http://schemas.microsoft.com/office/drawing/2014/main" id="{E2E690DE-4C57-0AF2-2079-C497AA079424}"/>
              </a:ext>
            </a:extLst>
          </p:cNvPr>
          <p:cNvGrpSpPr/>
          <p:nvPr/>
        </p:nvGrpSpPr>
        <p:grpSpPr>
          <a:xfrm>
            <a:off x="9345950" y="3236858"/>
            <a:ext cx="607166" cy="550461"/>
            <a:chOff x="9345950" y="3236858"/>
            <a:chExt cx="607166" cy="550461"/>
          </a:xfrm>
        </p:grpSpPr>
        <p:cxnSp>
          <p:nvCxnSpPr>
            <p:cNvPr id="120" name="直接箭头连接符 119">
              <a:extLst>
                <a:ext uri="{FF2B5EF4-FFF2-40B4-BE49-F238E27FC236}">
                  <a16:creationId xmlns:a16="http://schemas.microsoft.com/office/drawing/2014/main" id="{D33303F7-C98A-1A7B-2414-BC689BD2D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33045" y="3331623"/>
              <a:ext cx="0" cy="45569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文本框 166">
                  <a:extLst>
                    <a:ext uri="{FF2B5EF4-FFF2-40B4-BE49-F238E27FC236}">
                      <a16:creationId xmlns:a16="http://schemas.microsoft.com/office/drawing/2014/main" id="{9BDA030D-8265-A667-CEBB-0F7060CC62B0}"/>
                    </a:ext>
                  </a:extLst>
                </p:cNvPr>
                <p:cNvSpPr txBox="1"/>
                <p:nvPr/>
              </p:nvSpPr>
              <p:spPr>
                <a:xfrm>
                  <a:off x="9345950" y="3236858"/>
                  <a:ext cx="607166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𝑑𝐸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67" name="文本框 166">
                  <a:extLst>
                    <a:ext uri="{FF2B5EF4-FFF2-40B4-BE49-F238E27FC236}">
                      <a16:creationId xmlns:a16="http://schemas.microsoft.com/office/drawing/2014/main" id="{9BDA030D-8265-A667-CEBB-0F7060CC62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5950" y="3236858"/>
                  <a:ext cx="607166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文本框 168">
                <a:extLst>
                  <a:ext uri="{FF2B5EF4-FFF2-40B4-BE49-F238E27FC236}">
                    <a16:creationId xmlns:a16="http://schemas.microsoft.com/office/drawing/2014/main" id="{078B0F2C-2F58-920A-C1EA-FC0AC3DA4E04}"/>
                  </a:ext>
                </a:extLst>
              </p:cNvPr>
              <p:cNvSpPr txBox="1"/>
              <p:nvPr/>
            </p:nvSpPr>
            <p:spPr>
              <a:xfrm>
                <a:off x="10198577" y="1602611"/>
                <a:ext cx="1255683" cy="14455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①选取电荷元</a:t>
                </a:r>
                <a:endParaRPr lang="en-US" altLang="zh-CN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②对称性分析</a:t>
                </a:r>
                <a:endParaRPr lang="en-US" altLang="zh-CN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③求解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𝑑𝐸</m:t>
                    </m:r>
                  </m:oMath>
                </a14:m>
                <a:endParaRPr lang="en-US" altLang="zh-CN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④求解对应分量</a:t>
                </a:r>
                <a:endParaRPr lang="en-US" altLang="zh-CN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⑤积分运算</a:t>
                </a:r>
                <a:endParaRPr lang="en-US" altLang="zh-CN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⑥还原成矢量</a:t>
                </a:r>
              </a:p>
            </p:txBody>
          </p:sp>
        </mc:Choice>
        <mc:Fallback xmlns="">
          <p:sp>
            <p:nvSpPr>
              <p:cNvPr id="169" name="文本框 168">
                <a:extLst>
                  <a:ext uri="{FF2B5EF4-FFF2-40B4-BE49-F238E27FC236}">
                    <a16:creationId xmlns:a16="http://schemas.microsoft.com/office/drawing/2014/main" id="{078B0F2C-2F58-920A-C1EA-FC0AC3DA4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8577" y="1602611"/>
                <a:ext cx="1255683" cy="1445589"/>
              </a:xfrm>
              <a:prstGeom prst="rect">
                <a:avLst/>
              </a:prstGeom>
              <a:blipFill>
                <a:blip r:embed="rId10"/>
                <a:stretch>
                  <a:fillRect l="-485" b="-29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>
            <a:extLst>
              <a:ext uri="{FF2B5EF4-FFF2-40B4-BE49-F238E27FC236}">
                <a16:creationId xmlns:a16="http://schemas.microsoft.com/office/drawing/2014/main" id="{F9793028-906F-6109-732D-388F28B1F7A4}"/>
              </a:ext>
            </a:extLst>
          </p:cNvPr>
          <p:cNvGrpSpPr/>
          <p:nvPr/>
        </p:nvGrpSpPr>
        <p:grpSpPr>
          <a:xfrm>
            <a:off x="3317789" y="3754702"/>
            <a:ext cx="3513616" cy="1583815"/>
            <a:chOff x="3317789" y="3754702"/>
            <a:chExt cx="3513616" cy="158381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8F816C0-E711-A9F0-CD91-D32368C7A564}"/>
                </a:ext>
              </a:extLst>
            </p:cNvPr>
            <p:cNvSpPr/>
            <p:nvPr/>
          </p:nvSpPr>
          <p:spPr>
            <a:xfrm>
              <a:off x="3317789" y="3754702"/>
              <a:ext cx="1960033" cy="487098"/>
            </a:xfrm>
            <a:prstGeom prst="rect">
              <a:avLst/>
            </a:prstGeom>
            <a:noFill/>
            <a:ln>
              <a:solidFill>
                <a:srgbClr val="00A0E9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8CE2963E-AEBD-4D27-AAF4-72EC0DD419F7}"/>
                </a:ext>
              </a:extLst>
            </p:cNvPr>
            <p:cNvCxnSpPr/>
            <p:nvPr/>
          </p:nvCxnSpPr>
          <p:spPr>
            <a:xfrm>
              <a:off x="4957233" y="4250267"/>
              <a:ext cx="457200" cy="389466"/>
            </a:xfrm>
            <a:prstGeom prst="straightConnector1">
              <a:avLst/>
            </a:prstGeom>
            <a:ln>
              <a:solidFill>
                <a:srgbClr val="00A0E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51FF9DF6-CD0F-EBF3-CCCE-A72FF674D501}"/>
                    </a:ext>
                  </a:extLst>
                </p:cNvPr>
                <p:cNvSpPr txBox="1"/>
                <p:nvPr/>
              </p:nvSpPr>
              <p:spPr>
                <a:xfrm>
                  <a:off x="4666266" y="4648200"/>
                  <a:ext cx="2165139" cy="69031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400" dirty="0">
                      <a:solidFill>
                        <a:srgbClr val="00A0E9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被积函数</a:t>
                  </a:r>
                  <a14:m>
                    <m:oMath xmlns:m="http://schemas.openxmlformats.org/officeDocument/2006/math">
                      <m:r>
                        <a:rPr lang="zh-CN" altLang="en-US" sz="1400" i="1">
                          <a:solidFill>
                            <a:srgbClr val="00A0E9"/>
                          </a:solidFill>
                          <a:latin typeface="Cambria Math" panose="02040503050406030204" pitchFamily="18" charset="0"/>
                        </a:rPr>
                        <m:t>：</m:t>
                      </m:r>
                      <m:f>
                        <m:fPr>
                          <m:ctrlPr>
                            <a:rPr lang="en-US" altLang="zh-CN" sz="1400" i="1" smtClean="0">
                              <a:solidFill>
                                <a:srgbClr val="00A0E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solidFill>
                                <a:srgbClr val="00A0E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zh-CN" sz="1400" i="1">
                              <a:solidFill>
                                <a:srgbClr val="00A0E9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altLang="zh-CN" sz="1400" b="0" i="1" smtClean="0">
                              <a:solidFill>
                                <a:srgbClr val="00A0E9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1400" i="1">
                                  <a:solidFill>
                                    <a:srgbClr val="00A0E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400" i="1">
                                  <a:solidFill>
                                    <a:srgbClr val="00A0E9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1400" i="1">
                                      <a:solidFill>
                                        <a:srgbClr val="00A0E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i="1">
                                      <a:solidFill>
                                        <a:srgbClr val="00A0E9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solidFill>
                                        <a:srgbClr val="00A0E9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400" i="1">
                                  <a:solidFill>
                                    <a:srgbClr val="00A0E9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1400" i="1">
                                      <a:solidFill>
                                        <a:srgbClr val="00A0E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0" i="1" smtClean="0">
                                      <a:solidFill>
                                        <a:srgbClr val="00A0E9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solidFill>
                                        <a:srgbClr val="00A0E9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400" i="1">
                                  <a:solidFill>
                                    <a:srgbClr val="00A0E9"/>
                                  </a:solidFill>
                                  <a:latin typeface="Cambria Math" panose="02040503050406030204" pitchFamily="18" charset="0"/>
                                </a:rPr>
                                <m:t>)³</m:t>
                              </m:r>
                            </m:e>
                          </m:rad>
                        </m:den>
                      </m:f>
                    </m:oMath>
                  </a14:m>
                  <a:endParaRPr lang="en-US" altLang="zh-CN" sz="1400" dirty="0">
                    <a:solidFill>
                      <a:srgbClr val="00A0E9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  <a:p>
                  <a:pPr algn="ctr">
                    <a:spcBef>
                      <a:spcPts val="600"/>
                    </a:spcBef>
                  </a:pPr>
                  <a:r>
                    <a:rPr lang="zh-CN" altLang="en-US" sz="1100" dirty="0">
                      <a:solidFill>
                        <a:srgbClr val="00A0E9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（</a:t>
                  </a:r>
                  <a:r>
                    <a:rPr lang="en-US" altLang="zh-CN" sz="1100" dirty="0">
                      <a:solidFill>
                        <a:srgbClr val="00A0E9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r</a:t>
                  </a:r>
                  <a:r>
                    <a:rPr lang="zh-CN" altLang="en-US" sz="1100" dirty="0">
                      <a:solidFill>
                        <a:srgbClr val="00A0E9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为积分变量，</a:t>
                  </a:r>
                  <a:r>
                    <a:rPr lang="en-US" altLang="zh-CN" sz="1100" dirty="0">
                      <a:solidFill>
                        <a:srgbClr val="00A0E9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x</a:t>
                  </a:r>
                  <a:r>
                    <a:rPr lang="zh-CN" altLang="en-US" sz="1100" dirty="0">
                      <a:solidFill>
                        <a:srgbClr val="00A0E9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为常数）</a:t>
                  </a:r>
                </a:p>
              </p:txBody>
            </p:sp>
          </mc:Choice>
          <mc:Fallback xmlns="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51FF9DF6-CD0F-EBF3-CCCE-A72FF674D5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6266" y="4648200"/>
                  <a:ext cx="2165139" cy="690317"/>
                </a:xfrm>
                <a:prstGeom prst="rect">
                  <a:avLst/>
                </a:prstGeom>
                <a:blipFill>
                  <a:blip r:embed="rId11"/>
                  <a:stretch>
                    <a:fillRect b="-44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00C2509-A3A5-032C-538A-A0342D827C70}"/>
              </a:ext>
            </a:extLst>
          </p:cNvPr>
          <p:cNvGrpSpPr/>
          <p:nvPr/>
        </p:nvGrpSpPr>
        <p:grpSpPr>
          <a:xfrm>
            <a:off x="8249603" y="4527440"/>
            <a:ext cx="1177895" cy="338554"/>
            <a:chOff x="8249603" y="4527440"/>
            <a:chExt cx="1177895" cy="338554"/>
          </a:xfrm>
        </p:grpSpPr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D74CE323-543F-86DA-33D5-E619B85787A9}"/>
                </a:ext>
              </a:extLst>
            </p:cNvPr>
            <p:cNvCxnSpPr/>
            <p:nvPr/>
          </p:nvCxnSpPr>
          <p:spPr>
            <a:xfrm>
              <a:off x="8249603" y="4811184"/>
              <a:ext cx="1177895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A65BD309-9E62-96B6-9A55-570ED615F076}"/>
                    </a:ext>
                  </a:extLst>
                </p:cNvPr>
                <p:cNvSpPr txBox="1"/>
                <p:nvPr/>
              </p:nvSpPr>
              <p:spPr>
                <a:xfrm>
                  <a:off x="8742853" y="4527440"/>
                  <a:ext cx="26556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zh-CN" altLang="en-US" sz="16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A65BD309-9E62-96B6-9A55-570ED615F0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2853" y="4527440"/>
                  <a:ext cx="265564" cy="3385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C8DC31EA-84A3-CE71-51C6-4A0036F9DBBB}"/>
                  </a:ext>
                </a:extLst>
              </p:cNvPr>
              <p:cNvSpPr txBox="1"/>
              <p:nvPr/>
            </p:nvSpPr>
            <p:spPr>
              <a:xfrm>
                <a:off x="9141634" y="4152211"/>
                <a:ext cx="2655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16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C8DC31EA-84A3-CE71-51C6-4A0036F9D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1634" y="4152211"/>
                <a:ext cx="265564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12F137DE-ECAA-0BB8-1800-3F190357E5DF}"/>
              </a:ext>
            </a:extLst>
          </p:cNvPr>
          <p:cNvGrpSpPr/>
          <p:nvPr/>
        </p:nvGrpSpPr>
        <p:grpSpPr>
          <a:xfrm>
            <a:off x="9401555" y="3750469"/>
            <a:ext cx="294018" cy="369380"/>
            <a:chOff x="9573389" y="3750469"/>
            <a:chExt cx="294018" cy="369380"/>
          </a:xfrm>
        </p:grpSpPr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D8492D4F-D071-8FA2-F8E3-FCAA6E60A87D}"/>
                </a:ext>
              </a:extLst>
            </p:cNvPr>
            <p:cNvSpPr/>
            <p:nvPr/>
          </p:nvSpPr>
          <p:spPr>
            <a:xfrm>
              <a:off x="9573389" y="3750469"/>
              <a:ext cx="62269" cy="622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文本框 132">
                  <a:extLst>
                    <a:ext uri="{FF2B5EF4-FFF2-40B4-BE49-F238E27FC236}">
                      <a16:creationId xmlns:a16="http://schemas.microsoft.com/office/drawing/2014/main" id="{7FDE3A88-6723-805F-1130-2B7CAFA06500}"/>
                    </a:ext>
                  </a:extLst>
                </p:cNvPr>
                <p:cNvSpPr txBox="1"/>
                <p:nvPr/>
              </p:nvSpPr>
              <p:spPr>
                <a:xfrm>
                  <a:off x="9601843" y="3750517"/>
                  <a:ext cx="2655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3" name="文本框 132">
                  <a:extLst>
                    <a:ext uri="{FF2B5EF4-FFF2-40B4-BE49-F238E27FC236}">
                      <a16:creationId xmlns:a16="http://schemas.microsoft.com/office/drawing/2014/main" id="{7FDE3A88-6723-805F-1130-2B7CAFA065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1843" y="3750517"/>
                  <a:ext cx="265564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209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13AD1C9D-712D-1127-759E-422C0B56057B}"/>
                  </a:ext>
                </a:extLst>
              </p:cNvPr>
              <p:cNvSpPr txBox="1"/>
              <p:nvPr/>
            </p:nvSpPr>
            <p:spPr>
              <a:xfrm>
                <a:off x="10376278" y="5051176"/>
                <a:ext cx="7759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13AD1C9D-712D-1127-759E-422C0B560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6278" y="5051176"/>
                <a:ext cx="775905" cy="369332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56815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5" grpId="0" animBg="1"/>
      <p:bldP spid="21" grpId="0"/>
      <p:bldP spid="132" grpId="0" uiExpand="1" build="p"/>
      <p:bldP spid="64" grpId="0"/>
      <p:bldP spid="6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C1902469-3C1C-70CF-164C-BDC809A3C636}"/>
              </a:ext>
            </a:extLst>
          </p:cNvPr>
          <p:cNvGrpSpPr/>
          <p:nvPr/>
        </p:nvGrpSpPr>
        <p:grpSpPr>
          <a:xfrm>
            <a:off x="507459" y="1640629"/>
            <a:ext cx="10778000" cy="2201941"/>
            <a:chOff x="507459" y="1640629"/>
            <a:chExt cx="10778000" cy="2201941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73F939D3-334C-F9BD-181A-76C743F35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9162" y="1640629"/>
              <a:ext cx="5328697" cy="1894164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5DC6FAA-41BB-1049-94D0-C7620786C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459" y="1968408"/>
              <a:ext cx="5557303" cy="1567584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AF37EB1-3C50-A011-56C1-09C966B366CF}"/>
                </a:ext>
              </a:extLst>
            </p:cNvPr>
            <p:cNvSpPr txBox="1"/>
            <p:nvPr/>
          </p:nvSpPr>
          <p:spPr>
            <a:xfrm>
              <a:off x="772065" y="3534793"/>
              <a:ext cx="126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楷体" panose="02010609060101010101" pitchFamily="49" charset="-122"/>
                  <a:ea typeface="楷体" panose="02010609060101010101" pitchFamily="49" charset="-122"/>
                </a:rPr>
                <a:t>正点电荷</a:t>
              </a: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9ADF38C5-8779-9125-938F-3821C301DCE2}"/>
                </a:ext>
              </a:extLst>
            </p:cNvPr>
            <p:cNvSpPr txBox="1"/>
            <p:nvPr/>
          </p:nvSpPr>
          <p:spPr>
            <a:xfrm>
              <a:off x="2339871" y="3534793"/>
              <a:ext cx="126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楷体" panose="02010609060101010101" pitchFamily="49" charset="-122"/>
                  <a:ea typeface="楷体" panose="02010609060101010101" pitchFamily="49" charset="-122"/>
                </a:rPr>
                <a:t>负点电荷</a:t>
              </a: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85A42D48-8475-09F7-48E2-C5DE8D0CDDBB}"/>
                </a:ext>
              </a:extLst>
            </p:cNvPr>
            <p:cNvSpPr txBox="1"/>
            <p:nvPr/>
          </p:nvSpPr>
          <p:spPr>
            <a:xfrm>
              <a:off x="4141116" y="3534793"/>
              <a:ext cx="126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楷体" panose="02010609060101010101" pitchFamily="49" charset="-122"/>
                  <a:ea typeface="楷体" panose="02010609060101010101" pitchFamily="49" charset="-122"/>
                </a:rPr>
                <a:t>电偶极子</a:t>
              </a: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DF489CCE-0E7F-A1DA-E526-B04DBFB17B96}"/>
                </a:ext>
              </a:extLst>
            </p:cNvPr>
            <p:cNvSpPr txBox="1"/>
            <p:nvPr/>
          </p:nvSpPr>
          <p:spPr>
            <a:xfrm>
              <a:off x="6196175" y="3534792"/>
              <a:ext cx="15402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楷体" panose="02010609060101010101" pitchFamily="49" charset="-122"/>
                  <a:ea typeface="楷体" panose="02010609060101010101" pitchFamily="49" charset="-122"/>
                </a:rPr>
                <a:t>等量正点电荷对</a:t>
              </a: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90D3BA1C-59F2-14BF-B223-E0A2517F74E7}"/>
                </a:ext>
              </a:extLst>
            </p:cNvPr>
            <p:cNvSpPr txBox="1"/>
            <p:nvPr/>
          </p:nvSpPr>
          <p:spPr>
            <a:xfrm>
              <a:off x="7882220" y="3534792"/>
              <a:ext cx="17226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楷体" panose="02010609060101010101" pitchFamily="49" charset="-122"/>
                  <a:ea typeface="楷体" panose="02010609060101010101" pitchFamily="49" charset="-122"/>
                </a:rPr>
                <a:t>不等量正负点电荷</a:t>
              </a:r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C4744AA7-CA66-CBFE-C475-44E180525994}"/>
                </a:ext>
              </a:extLst>
            </p:cNvPr>
            <p:cNvSpPr txBox="1"/>
            <p:nvPr/>
          </p:nvSpPr>
          <p:spPr>
            <a:xfrm>
              <a:off x="9562834" y="3534791"/>
              <a:ext cx="17226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楷体" panose="02010609060101010101" pitchFamily="49" charset="-122"/>
                  <a:ea typeface="楷体" panose="02010609060101010101" pitchFamily="49" charset="-122"/>
                </a:rPr>
                <a:t>等量异号平行板</a:t>
              </a:r>
            </a:p>
          </p:txBody>
        </p:sp>
      </p:grp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59" y="496110"/>
            <a:ext cx="3894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静电场的高斯定理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8EA2AA-3607-76BF-CED9-450E9DC65B0B}"/>
              </a:ext>
            </a:extLst>
          </p:cNvPr>
          <p:cNvSpPr txBox="1"/>
          <p:nvPr/>
        </p:nvSpPr>
        <p:spPr>
          <a:xfrm>
            <a:off x="507460" y="1425186"/>
            <a:ext cx="76651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使用 电场线 定性刻画 静电场电场强度</a:t>
            </a:r>
            <a:r>
              <a:rPr lang="zh-CN" altLang="en-US" sz="16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 的方法，在大学物理仍然适用。</a:t>
            </a:r>
            <a:endParaRPr lang="en-US" altLang="zh-CN" sz="1600" b="0" dirty="0"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AB12F0D0-65FB-3B92-C8FE-403E57B431A4}"/>
                  </a:ext>
                </a:extLst>
              </p:cNvPr>
              <p:cNvSpPr txBox="1"/>
              <p:nvPr/>
            </p:nvSpPr>
            <p:spPr>
              <a:xfrm>
                <a:off x="507459" y="4039358"/>
                <a:ext cx="11108177" cy="1385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在高等数学中，我们学习过「通量」的概念：</a:t>
                </a:r>
                <a:r>
                  <a:rPr lang="zh-CN" altLang="en-US" sz="16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称 </a:t>
                </a:r>
                <a:r>
                  <a:rPr lang="zh-CN" altLang="en-US" sz="1600" b="1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第二类曲面积分</a:t>
                </a:r>
                <a:r>
                  <a:rPr lang="zh-CN" altLang="en-US" sz="16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：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ctrlPr>
                          <a:rPr lang="zh-CN" altLang="en-US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𝑆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 </m:t>
                        </m:r>
                      </m:sup>
                      <m:e>
                        <m:acc>
                          <m:accPr>
                            <m:chr m:val="⃗"/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𝑭</m:t>
                            </m:r>
                          </m:e>
                        </m:acc>
                      </m:e>
                    </m:nary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𝑑</m:t>
                    </m:r>
                    <m:acc>
                      <m:accPr>
                        <m:chr m:val="⃗"/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𝑺</m:t>
                        </m:r>
                      </m:e>
                    </m:acc>
                  </m:oMath>
                </a14:m>
                <a:r>
                  <a:rPr lang="en-US" altLang="zh-CN" sz="1600" b="1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为 矢量函数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𝑭</m:t>
                        </m:r>
                      </m:e>
                    </m:acc>
                  </m:oMath>
                </a14:m>
                <a:r>
                  <a:rPr lang="en-US" altLang="zh-CN" sz="1600" b="1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通过曲面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的 </a:t>
                </a:r>
                <a:r>
                  <a:rPr lang="zh-CN" altLang="en-US" sz="1600" b="1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通量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由此，在静电场中，我们有「电通量」的概念：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𝑐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nary>
                      <m:naryPr>
                        <m:chr m:val="∬"/>
                        <m:ctrlPr>
                          <a:rPr lang="zh-CN" altLang="en-US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𝑆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 </m:t>
                        </m:r>
                      </m:sup>
                      <m:e>
                        <m:acc>
                          <m:accPr>
                            <m:chr m:val="⃗"/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𝑬</m:t>
                            </m:r>
                          </m:e>
                        </m:acc>
                      </m:e>
                    </m:nary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𝑑</m:t>
                    </m:r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𝑺</m:t>
                        </m:r>
                      </m:e>
                    </m:acc>
                  </m:oMath>
                </a14:m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。</a:t>
                </a: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数值上也等于电场中穿过任意曲面的电场线条数。</a:t>
                </a:r>
                <a:endParaRPr lang="en-US" altLang="zh-CN" sz="1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作为一个曲面积分，电通量是一个标量，但它有正负之分，取决于 矢量函数方向 与 曲面的侧。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AB12F0D0-65FB-3B92-C8FE-403E57B43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9" y="4039358"/>
                <a:ext cx="11108177" cy="1385764"/>
              </a:xfrm>
              <a:prstGeom prst="rect">
                <a:avLst/>
              </a:prstGeom>
              <a:blipFill>
                <a:blip r:embed="rId9"/>
                <a:stretch>
                  <a:fillRect l="-274" t="-23348" b="-224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10120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35B3F081-1CE9-1A4A-4C43-719CC5ABCC79}"/>
              </a:ext>
            </a:extLst>
          </p:cNvPr>
          <p:cNvSpPr/>
          <p:nvPr/>
        </p:nvSpPr>
        <p:spPr>
          <a:xfrm>
            <a:off x="576364" y="4695021"/>
            <a:ext cx="11039272" cy="1164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B060CB4-B4C8-57A5-6A4E-9336E993BCA7}"/>
              </a:ext>
            </a:extLst>
          </p:cNvPr>
          <p:cNvSpPr/>
          <p:nvPr/>
        </p:nvSpPr>
        <p:spPr>
          <a:xfrm>
            <a:off x="576364" y="3429000"/>
            <a:ext cx="11039272" cy="1164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6AA635-A21B-A433-4648-23FD4F0AB104}"/>
              </a:ext>
            </a:extLst>
          </p:cNvPr>
          <p:cNvSpPr txBox="1"/>
          <p:nvPr/>
        </p:nvSpPr>
        <p:spPr>
          <a:xfrm>
            <a:off x="507459" y="496110"/>
            <a:ext cx="3894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静电场的高斯定理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/>
              <p:nvPr/>
            </p:nvSpPr>
            <p:spPr>
              <a:xfrm>
                <a:off x="507460" y="1425186"/>
                <a:ext cx="10947740" cy="4427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对于有些带电体（尤其是立体的），使用叠加原理计算电场强度是比较困难的</a:t>
                </a:r>
                <a:r>
                  <a:rPr lang="zh-CN" altLang="en-US" sz="160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。</a:t>
                </a:r>
                <a:endParaRPr lang="en-US" altLang="zh-CN" sz="160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zh-CN" altLang="en-US" sz="1600" b="0" dirty="0">
                    <a:latin typeface="方正小标宋简体" panose="02000000000000000000" pitchFamily="2" charset="-122"/>
                    <a:ea typeface="方正小标宋简体" panose="02000000000000000000" pitchFamily="2" charset="-122"/>
                  </a:rPr>
                  <a:t>静电场的高斯定理：</a:t>
                </a:r>
                <a:endParaRPr lang="en-US" altLang="zh-CN" sz="1600" b="0" dirty="0">
                  <a:latin typeface="方正小标宋简体" panose="02000000000000000000" pitchFamily="2" charset="-122"/>
                  <a:ea typeface="方正小标宋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在任意静电场中，通过任一闭合曲面的电通量，等于该闭合曲面包围的总电荷量除以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𝜀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600" b="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。</a:t>
                </a:r>
                <a:endParaRPr lang="en-US" altLang="zh-CN" sz="1600" b="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即：</a:t>
                </a:r>
                <a14:m>
                  <m:oMath xmlns:m="http://schemas.openxmlformats.org/officeDocument/2006/math">
                    <m:nary>
                      <m:naryPr>
                        <m:chr m:val="∯"/>
                        <m:ctrlPr>
                          <a:rPr lang="zh-CN" altLang="en-US" sz="160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𝑆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 </m:t>
                        </m:r>
                      </m:sup>
                      <m:e>
                        <m:acc>
                          <m:accPr>
                            <m:chr m:val="⃗"/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𝑬</m:t>
                            </m:r>
                          </m:e>
                        </m:acc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 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𝑺</m:t>
                            </m:r>
                          </m:e>
                        </m:acc>
                      </m:e>
                    </m:nary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sz="1600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0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𝑆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。其中，将这个曲面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称作高斯面。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·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电通量是一个第二类曲面积分。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</a:t>
                </a: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在高等数学的计算中，被积函数往往不是常矢量函数、积分区域往往比较一般，因此需要在坐标系下使用投影计算。</a:t>
                </a:r>
                <a:endPara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600" b="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</a:t>
                </a:r>
                <a:r>
                  <a:rPr lang="zh-CN" altLang="en-US" sz="1600" b="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在大学物理中，被积函数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𝑬</m:t>
                        </m:r>
                      </m:e>
                    </m:acc>
                  </m:oMath>
                </a14:m>
                <a:r>
                  <a:rPr lang="zh-CN" altLang="en-US" sz="1600" b="0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（在高斯面上）基本都是大小恒定的矢量、积分区域往往对称，仅需作对称性分析即可积分。</a:t>
                </a:r>
                <a:endParaRPr lang="en-US" altLang="zh-CN" sz="1600" b="0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·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请注意，电通量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和电场强度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𝑬</m:t>
                        </m:r>
                      </m:e>
                    </m:acc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不是一个物理量。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</a:t>
                </a:r>
                <a:r>
                  <a:rPr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电场强度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𝑬</m:t>
                        </m:r>
                      </m:e>
                    </m:acc>
                  </m:oMath>
                </a14:m>
                <a:r>
                  <a:rPr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处处为</a:t>
                </a:r>
                <a:r>
                  <a:rPr lang="en-US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0</a:t>
                </a:r>
                <a:r>
                  <a:rPr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，则电通量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l-GR" altLang="zh-CN" sz="16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𝜱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一定为</a:t>
                </a:r>
                <a:r>
                  <a:rPr lang="en-US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0</a:t>
                </a:r>
                <a:r>
                  <a:rPr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；</a:t>
                </a:r>
                <a:r>
                  <a:rPr lang="en-US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	</a:t>
                </a:r>
                <a:r>
                  <a:rPr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但若电通量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l-GR" altLang="zh-CN" sz="16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𝜱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为</a:t>
                </a:r>
                <a:r>
                  <a:rPr lang="en-US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0</a:t>
                </a:r>
                <a:r>
                  <a:rPr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，则电场强度不一定为</a:t>
                </a:r>
                <a:r>
                  <a:rPr lang="en-US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0</a:t>
                </a:r>
                <a:r>
                  <a:rPr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</a:t>
                </a:r>
                <a:r>
                  <a:rPr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高斯面上的电通量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sSubPr>
                      <m:e>
                        <m:r>
                          <a:rPr lang="el-GR" altLang="zh-CN" sz="16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𝜱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只取决于高斯面内的电荷量；</a:t>
                </a:r>
                <a:r>
                  <a:rPr lang="en-US" altLang="zh-CN" sz="1600" b="1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	</a:t>
                </a:r>
                <a:r>
                  <a:rPr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但高斯面上的电场强度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𝑬</m:t>
                        </m:r>
                      </m:e>
                    </m:acc>
                  </m:oMath>
                </a14:m>
                <a:r>
                  <a:rPr lang="zh-CN" altLang="en-US" sz="1600" b="1" dirty="0">
                    <a:solidFill>
                      <a:schemeClr val="bg1">
                        <a:lumMod val="50000"/>
                      </a:schemeClr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与面外电荷有关（叠加原理）。</a:t>
                </a:r>
                <a:endParaRPr lang="en-US" altLang="zh-CN" sz="1600" b="1" dirty="0">
                  <a:solidFill>
                    <a:schemeClr val="bg1">
                      <a:lumMod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F8EA2AA-3607-76BF-CED9-450E9DC65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60" y="1425186"/>
                <a:ext cx="10947740" cy="4427815"/>
              </a:xfrm>
              <a:prstGeom prst="rect">
                <a:avLst/>
              </a:prstGeom>
              <a:blipFill>
                <a:blip r:embed="rId5"/>
                <a:stretch>
                  <a:fillRect l="-278" r="-2171" b="-6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18623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8" grpId="0" animBg="1"/>
      <p:bldP spid="9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椭圆 46">
            <a:extLst>
              <a:ext uri="{FF2B5EF4-FFF2-40B4-BE49-F238E27FC236}">
                <a16:creationId xmlns:a16="http://schemas.microsoft.com/office/drawing/2014/main" id="{9780FDA7-E6C3-ABBD-271E-1CBC16CCAE99}"/>
              </a:ext>
            </a:extLst>
          </p:cNvPr>
          <p:cNvSpPr/>
          <p:nvPr/>
        </p:nvSpPr>
        <p:spPr>
          <a:xfrm>
            <a:off x="7270063" y="1457246"/>
            <a:ext cx="3510616" cy="3510616"/>
          </a:xfrm>
          <a:prstGeom prst="ellipse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CBC9B545-E726-A4A7-40BE-9E86A6D01BCB}"/>
              </a:ext>
            </a:extLst>
          </p:cNvPr>
          <p:cNvGrpSpPr/>
          <p:nvPr/>
        </p:nvGrpSpPr>
        <p:grpSpPr>
          <a:xfrm>
            <a:off x="7249334" y="1438930"/>
            <a:ext cx="4173210" cy="3547249"/>
            <a:chOff x="7249334" y="1438930"/>
            <a:chExt cx="4173210" cy="3547249"/>
          </a:xfrm>
        </p:grpSpPr>
        <p:sp>
          <p:nvSpPr>
            <p:cNvPr id="44" name="圆: 空心 43">
              <a:extLst>
                <a:ext uri="{FF2B5EF4-FFF2-40B4-BE49-F238E27FC236}">
                  <a16:creationId xmlns:a16="http://schemas.microsoft.com/office/drawing/2014/main" id="{08FE78EB-CA56-00C6-98BE-DCCF0642FACF}"/>
                </a:ext>
              </a:extLst>
            </p:cNvPr>
            <p:cNvSpPr/>
            <p:nvPr/>
          </p:nvSpPr>
          <p:spPr>
            <a:xfrm>
              <a:off x="7249334" y="1438930"/>
              <a:ext cx="3547249" cy="3547249"/>
            </a:xfrm>
            <a:prstGeom prst="donut">
              <a:avLst>
                <a:gd name="adj" fmla="val 1161"/>
              </a:avLst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5B8B2C62-5846-3472-5EEC-3E7525428A78}"/>
                </a:ext>
              </a:extLst>
            </p:cNvPr>
            <p:cNvSpPr txBox="1"/>
            <p:nvPr/>
          </p:nvSpPr>
          <p:spPr>
            <a:xfrm>
              <a:off x="10519104" y="1723488"/>
              <a:ext cx="9034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 dirty="0">
                  <a:solidFill>
                    <a:schemeClr val="accent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高斯面</a:t>
              </a:r>
              <a:endParaRPr lang="zh-CN" altLang="en-US" dirty="0"/>
            </a:p>
          </p:txBody>
        </p:sp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A95225E4-95EA-2222-A9EF-2225D8C88C62}"/>
              </a:ext>
            </a:extLst>
          </p:cNvPr>
          <p:cNvGrpSpPr/>
          <p:nvPr/>
        </p:nvGrpSpPr>
        <p:grpSpPr>
          <a:xfrm>
            <a:off x="6511394" y="3557468"/>
            <a:ext cx="1747246" cy="1927334"/>
            <a:chOff x="10159120" y="1550002"/>
            <a:chExt cx="1747246" cy="1927334"/>
          </a:xfrm>
        </p:grpSpPr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2A0279F2-BEDA-B7BF-C4CF-0C2DD732A4DC}"/>
                </a:ext>
              </a:extLst>
            </p:cNvPr>
            <p:cNvSpPr/>
            <p:nvPr/>
          </p:nvSpPr>
          <p:spPr>
            <a:xfrm>
              <a:off x="10159120" y="1550002"/>
              <a:ext cx="1376823" cy="15484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F339B3E1-8B1B-5EA1-9A2B-622A9E3DC46F}"/>
                </a:ext>
              </a:extLst>
            </p:cNvPr>
            <p:cNvSpPr txBox="1"/>
            <p:nvPr/>
          </p:nvSpPr>
          <p:spPr>
            <a:xfrm>
              <a:off x="10483022" y="3185910"/>
              <a:ext cx="1423344" cy="291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静电场的高斯定理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文本框 139">
                <a:extLst>
                  <a:ext uri="{FF2B5EF4-FFF2-40B4-BE49-F238E27FC236}">
                    <a16:creationId xmlns:a16="http://schemas.microsoft.com/office/drawing/2014/main" id="{59B03FF8-79F1-623A-C17F-DDCA5B25A6B6}"/>
                  </a:ext>
                </a:extLst>
              </p:cNvPr>
              <p:cNvSpPr txBox="1"/>
              <p:nvPr/>
            </p:nvSpPr>
            <p:spPr>
              <a:xfrm>
                <a:off x="6571963" y="3610077"/>
                <a:ext cx="1255683" cy="14455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①对称性分析</a:t>
                </a:r>
                <a:endParaRPr lang="en-US" altLang="zh-CN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②选取高斯面</a:t>
                </a:r>
                <a:endParaRPr lang="en-US" altLang="zh-CN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③求解</a:t>
                </a:r>
                <a14:m>
                  <m:oMath xmlns:m="http://schemas.openxmlformats.org/officeDocument/2006/math">
                    <m:r>
                      <a:rPr lang="zh-CN" altLang="en-US" sz="12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电通量</m:t>
                    </m:r>
                  </m:oMath>
                </a14:m>
                <a:endParaRPr lang="en-US" altLang="zh-CN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④分析电场强度</a:t>
                </a:r>
                <a:endParaRPr lang="en-US" altLang="zh-CN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⑤积分运算</a:t>
                </a:r>
                <a:endParaRPr lang="en-US" altLang="zh-CN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⑥还原成矢量</a:t>
                </a:r>
              </a:p>
            </p:txBody>
          </p:sp>
        </mc:Choice>
        <mc:Fallback xmlns="">
          <p:sp>
            <p:nvSpPr>
              <p:cNvPr id="140" name="文本框 139">
                <a:extLst>
                  <a:ext uri="{FF2B5EF4-FFF2-40B4-BE49-F238E27FC236}">
                    <a16:creationId xmlns:a16="http://schemas.microsoft.com/office/drawing/2014/main" id="{59B03FF8-79F1-623A-C17F-DDCA5B25A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963" y="3610077"/>
                <a:ext cx="1255683" cy="1445589"/>
              </a:xfrm>
              <a:prstGeom prst="rect">
                <a:avLst/>
              </a:prstGeom>
              <a:blipFill>
                <a:blip r:embed="rId5"/>
                <a:stretch>
                  <a:fillRect b="-29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组合 39">
            <a:extLst>
              <a:ext uri="{FF2B5EF4-FFF2-40B4-BE49-F238E27FC236}">
                <a16:creationId xmlns:a16="http://schemas.microsoft.com/office/drawing/2014/main" id="{2DAAB2D3-3B38-A2BD-8865-AA2D5DAF17A3}"/>
              </a:ext>
            </a:extLst>
          </p:cNvPr>
          <p:cNvGrpSpPr/>
          <p:nvPr/>
        </p:nvGrpSpPr>
        <p:grpSpPr>
          <a:xfrm>
            <a:off x="7617404" y="3184979"/>
            <a:ext cx="4129733" cy="400466"/>
            <a:chOff x="7617404" y="3184979"/>
            <a:chExt cx="4129733" cy="400466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3EB734ED-D82C-2D97-2725-1E45AD3EBCFE}"/>
                </a:ext>
              </a:extLst>
            </p:cNvPr>
            <p:cNvGrpSpPr/>
            <p:nvPr/>
          </p:nvGrpSpPr>
          <p:grpSpPr>
            <a:xfrm>
              <a:off x="7617404" y="3184979"/>
              <a:ext cx="4129733" cy="62269"/>
              <a:chOff x="7776633" y="3184979"/>
              <a:chExt cx="4129733" cy="62269"/>
            </a:xfrm>
          </p:grpSpPr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D582A56E-BDDE-CB1D-0816-A73B4B5E95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76633" y="3216115"/>
                <a:ext cx="4129733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AA3A247C-400C-78CA-1A7B-746EEAEA35CF}"/>
                  </a:ext>
                </a:extLst>
              </p:cNvPr>
              <p:cNvSpPr/>
              <p:nvPr/>
            </p:nvSpPr>
            <p:spPr>
              <a:xfrm>
                <a:off x="9151054" y="3184979"/>
                <a:ext cx="62269" cy="6226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C39CFCE9-EA45-D7B3-4645-01322D9122F6}"/>
                    </a:ext>
                  </a:extLst>
                </p:cNvPr>
                <p:cNvSpPr txBox="1"/>
                <p:nvPr/>
              </p:nvSpPr>
              <p:spPr>
                <a:xfrm>
                  <a:off x="8784515" y="3216113"/>
                  <a:ext cx="2655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C39CFCE9-EA45-D7B3-4645-01322D9122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4515" y="3216113"/>
                  <a:ext cx="265564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154D5BDB-60F5-B732-CE33-1AE8395EB053}"/>
              </a:ext>
            </a:extLst>
          </p:cNvPr>
          <p:cNvCxnSpPr>
            <a:cxnSpLocks/>
          </p:cNvCxnSpPr>
          <p:nvPr/>
        </p:nvCxnSpPr>
        <p:spPr>
          <a:xfrm flipV="1">
            <a:off x="11144527" y="3205873"/>
            <a:ext cx="391416" cy="221987"/>
          </a:xfrm>
          <a:prstGeom prst="line">
            <a:avLst/>
          </a:prstGeom>
          <a:ln w="19050">
            <a:solidFill>
              <a:schemeClr val="bg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DB903E7D-C3B4-C774-36F4-9E6A2E57B8EA}"/>
              </a:ext>
            </a:extLst>
          </p:cNvPr>
          <p:cNvCxnSpPr>
            <a:cxnSpLocks/>
          </p:cNvCxnSpPr>
          <p:nvPr/>
        </p:nvCxnSpPr>
        <p:spPr>
          <a:xfrm>
            <a:off x="11161465" y="3001657"/>
            <a:ext cx="386140" cy="222945"/>
          </a:xfrm>
          <a:prstGeom prst="line">
            <a:avLst/>
          </a:prstGeom>
          <a:ln w="19050">
            <a:solidFill>
              <a:schemeClr val="bg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C2EE153-D77C-F623-8596-9C1A4C2128D3}"/>
              </a:ext>
            </a:extLst>
          </p:cNvPr>
          <p:cNvGrpSpPr/>
          <p:nvPr/>
        </p:nvGrpSpPr>
        <p:grpSpPr>
          <a:xfrm>
            <a:off x="8046029" y="1989436"/>
            <a:ext cx="1953862" cy="2203611"/>
            <a:chOff x="8205258" y="1989436"/>
            <a:chExt cx="1953862" cy="2203611"/>
          </a:xfrm>
        </p:grpSpPr>
        <p:sp>
          <p:nvSpPr>
            <p:cNvPr id="7" name="圆: 空心 6">
              <a:extLst>
                <a:ext uri="{FF2B5EF4-FFF2-40B4-BE49-F238E27FC236}">
                  <a16:creationId xmlns:a16="http://schemas.microsoft.com/office/drawing/2014/main" id="{8A34BF36-E47D-8FB7-67D1-353248B201D7}"/>
                </a:ext>
              </a:extLst>
            </p:cNvPr>
            <p:cNvSpPr/>
            <p:nvPr/>
          </p:nvSpPr>
          <p:spPr>
            <a:xfrm>
              <a:off x="8205258" y="2239185"/>
              <a:ext cx="1953862" cy="1953862"/>
            </a:xfrm>
            <a:prstGeom prst="donut">
              <a:avLst>
                <a:gd name="adj" fmla="val 2728"/>
              </a:avLst>
            </a:prstGeom>
            <a:solidFill>
              <a:srgbClr val="84CCC9"/>
            </a:solidFill>
            <a:ln>
              <a:solidFill>
                <a:srgbClr val="84CC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9A4D2079-0E3F-9FC3-7712-9A56B56EE8E2}"/>
                    </a:ext>
                  </a:extLst>
                </p:cNvPr>
                <p:cNvSpPr txBox="1"/>
                <p:nvPr/>
              </p:nvSpPr>
              <p:spPr>
                <a:xfrm>
                  <a:off x="8686867" y="1989436"/>
                  <a:ext cx="993123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400" b="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带电球面</a:t>
                  </a:r>
                  <a:endParaRPr lang="en-US" altLang="zh-CN" sz="1400" b="0" dirty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9A4D2079-0E3F-9FC3-7712-9A56B56EE8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6867" y="1989436"/>
                  <a:ext cx="993123" cy="584775"/>
                </a:xfrm>
                <a:prstGeom prst="rect">
                  <a:avLst/>
                </a:prstGeom>
                <a:blipFill>
                  <a:blip r:embed="rId7"/>
                  <a:stretch>
                    <a:fillRect t="-1042" b="-41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/>
              <p:nvPr/>
            </p:nvSpPr>
            <p:spPr>
              <a:xfrm>
                <a:off x="507458" y="1471586"/>
                <a:ext cx="8382225" cy="426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例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3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：如图，半径为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𝑅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的均匀带电球面，带电量为</a:t>
                </a:r>
                <a14:m>
                  <m:oMath xmlns:m="http://schemas.openxmlformats.org/officeDocument/2006/math">
                    <m:r>
                      <a:rPr lang="en-US" altLang="zh-CN" sz="1600" b="0" i="0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+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𝑞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  <a:sym typeface="Wingdings" panose="05000000000000000000" pitchFamily="2" charset="2"/>
                  </a:rPr>
                  <a:t>。求球面内外的电场强度分布。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" y="1471586"/>
                <a:ext cx="8382225" cy="426463"/>
              </a:xfrm>
              <a:prstGeom prst="rect">
                <a:avLst/>
              </a:prstGeom>
              <a:blipFill>
                <a:blip r:embed="rId8"/>
                <a:stretch>
                  <a:fillRect l="-364" b="-1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本框 36">
            <a:extLst>
              <a:ext uri="{FF2B5EF4-FFF2-40B4-BE49-F238E27FC236}">
                <a16:creationId xmlns:a16="http://schemas.microsoft.com/office/drawing/2014/main" id="{36E602B8-FB33-CACB-0F4E-BD5E2F043121}"/>
              </a:ext>
            </a:extLst>
          </p:cNvPr>
          <p:cNvSpPr txBox="1"/>
          <p:nvPr/>
        </p:nvSpPr>
        <p:spPr>
          <a:xfrm>
            <a:off x="4402280" y="775742"/>
            <a:ext cx="2043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电场强度的计算（</a:t>
            </a:r>
            <a:r>
              <a:rPr lang="en-US" altLang="zh-CN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2</a:t>
            </a:r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）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D83F36A-34D6-A859-8F3A-DA5235B470C6}"/>
                  </a:ext>
                </a:extLst>
              </p:cNvPr>
              <p:cNvSpPr txBox="1"/>
              <p:nvPr/>
            </p:nvSpPr>
            <p:spPr>
              <a:xfrm>
                <a:off x="507457" y="2009674"/>
                <a:ext cx="7349363" cy="34785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解：如图建立坐标系。由球对称性，取</a:t>
                </a:r>
                <a:r>
                  <a:rPr lang="zh-CN" altLang="en-US" sz="1600" dirty="0">
                    <a:solidFill>
                      <a:schemeClr val="accent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高斯面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为通过某点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P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的半径为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r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的球面。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</a:t>
                </a:r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①若</a:t>
                </a:r>
                <a:r>
                  <a:rPr lang="en-US" altLang="zh-CN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P</a:t>
                </a:r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在带电球面外，则由高斯定理，</a:t>
                </a:r>
                <a:r>
                  <a:rPr lang="zh-CN" altLang="en-US" sz="1600" dirty="0">
                    <a:ea typeface="仿宋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∯"/>
                        <m:ctrlPr>
                          <a:rPr lang="zh-CN" altLang="en-US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𝑆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 </m:t>
                        </m:r>
                      </m:sup>
                      <m:e>
                        <m:acc>
                          <m:accPr>
                            <m:chr m:val="⃗"/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𝑬</m:t>
                            </m:r>
                          </m:e>
                        </m:acc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 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𝑺</m:t>
                            </m:r>
                          </m:e>
                        </m:acc>
                      </m:e>
                    </m:nary>
                    <m:r>
                      <a:rPr lang="en-US" altLang="zh-CN" sz="16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𝑞</m:t>
                        </m:r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由对称性知，高斯面上各处电场强度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𝑬</m:t>
                        </m:r>
                      </m:e>
                    </m:acc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大小相等，且处处垂直于面元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𝑑</m:t>
                    </m:r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𝑺</m:t>
                        </m:r>
                      </m:e>
                    </m:acc>
                    <m:r>
                      <a:rPr lang="en-US" altLang="zh-CN" sz="1600" b="1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 </m:t>
                    </m:r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故</a:t>
                </a:r>
                <a14:m>
                  <m:oMath xmlns:m="http://schemas.openxmlformats.org/officeDocument/2006/math">
                    <m:nary>
                      <m:naryPr>
                        <m:chr m:val="∯"/>
                        <m:ctrlPr>
                          <a:rPr lang="zh-CN" altLang="en-US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𝑆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 </m:t>
                        </m:r>
                      </m:sup>
                      <m:e>
                        <m:acc>
                          <m:accPr>
                            <m:chr m:val="⃗"/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𝑬</m:t>
                            </m:r>
                          </m:e>
                        </m:acc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 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𝑺</m:t>
                            </m:r>
                          </m:e>
                        </m:acc>
                      </m:e>
                    </m:nary>
                    <m:r>
                      <a:rPr lang="en-US" altLang="zh-CN" sz="1600" b="1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 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𝐸</m:t>
                    </m:r>
                    <m:nary>
                      <m:naryPr>
                        <m:chr m:val="∯"/>
                        <m:ctrlPr>
                          <a:rPr lang="zh-CN" altLang="en-US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𝑆</m:t>
                        </m:r>
                      </m:sub>
                      <m:sup>
                        <m:r>
                          <a:rPr lang="en-US" altLang="zh-CN" sz="1600" b="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 </m:t>
                        </m:r>
                      </m:sup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𝑑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𝑆</m:t>
                        </m:r>
                      </m:e>
                    </m:nary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𝐸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∙4</m:t>
                    </m:r>
                    <m:r>
                      <a:rPr lang="zh-CN" alt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𝑞</m:t>
                        </m:r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𝐸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π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²</m:t>
                        </m:r>
                      </m:den>
                    </m:f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矢量表达式：</a:t>
                </a:r>
                <a:r>
                  <a:rPr lang="en-US" altLang="zh-CN" sz="1600" b="1" dirty="0">
                    <a:ea typeface="方正小标宋简体" panose="02000000000000000000" pitchFamily="2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𝑬</m:t>
                        </m:r>
                      </m:e>
                    </m:acc>
                    <m:r>
                      <a:rPr lang="en-US" altLang="zh-CN" sz="1600" b="1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π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²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②若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P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在带电球面内，则由高斯定理，</a:t>
                </a:r>
                <a:r>
                  <a:rPr lang="zh-CN" altLang="en-US" sz="1600" dirty="0">
                    <a:ea typeface="仿宋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∯"/>
                        <m:ctrlPr>
                          <a:rPr lang="zh-CN" altLang="en-US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𝑆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 </m:t>
                        </m:r>
                      </m:sup>
                      <m:e>
                        <m:acc>
                          <m:accPr>
                            <m:chr m:val="⃗"/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𝑬</m:t>
                            </m:r>
                          </m:e>
                        </m:acc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 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𝑺</m:t>
                            </m:r>
                          </m:e>
                        </m:acc>
                      </m:e>
                    </m:nary>
                    <m:r>
                      <a:rPr lang="en-US" altLang="zh-CN" sz="16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0</m:t>
                    </m:r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由对称性知，高斯面上各处电场强度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𝑬</m:t>
                        </m:r>
                      </m:e>
                    </m:acc>
                    <m:r>
                      <a:rPr lang="en-US" altLang="zh-CN" sz="1600" b="1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0</m:t>
                    </m:r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D83F36A-34D6-A859-8F3A-DA5235B47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7" y="2009674"/>
                <a:ext cx="7349363" cy="3478516"/>
              </a:xfrm>
              <a:prstGeom prst="rect">
                <a:avLst/>
              </a:prstGeom>
              <a:blipFill>
                <a:blip r:embed="rId9"/>
                <a:stretch>
                  <a:fillRect l="-415"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文本框 51">
            <a:extLst>
              <a:ext uri="{FF2B5EF4-FFF2-40B4-BE49-F238E27FC236}">
                <a16:creationId xmlns:a16="http://schemas.microsoft.com/office/drawing/2014/main" id="{45D8CA9E-DD68-8CBC-136E-7E46BD736CCD}"/>
              </a:ext>
            </a:extLst>
          </p:cNvPr>
          <p:cNvSpPr txBox="1"/>
          <p:nvPr/>
        </p:nvSpPr>
        <p:spPr>
          <a:xfrm>
            <a:off x="507459" y="496110"/>
            <a:ext cx="3894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静电场的高斯定理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B8488FAD-6C47-2657-423F-DBE8C3A01B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50322747"/>
                  </p:ext>
                </p:extLst>
              </p:nvPr>
            </p:nvGraphicFramePr>
            <p:xfrm>
              <a:off x="7994297" y="2174766"/>
              <a:ext cx="2082692" cy="2082693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082692" cy="2082693"/>
                    </a:xfrm>
                    <a:prstGeom prst="rect">
                      <a:avLst/>
                    </a:prstGeom>
                  </am3d:spPr>
                  <am3d:camera>
                    <am3d:pos x="0" y="0" z="7842918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31088" d="1000000"/>
                    <am3d:preTrans dx="-7574286" dy="-40762" dz="-11744699"/>
                    <am3d:scale>
                      <am3d:sx n="1000000" d="1000000"/>
                      <am3d:sy n="1000000" d="1000000"/>
                      <am3d:sz n="1000000" d="1000000"/>
                    </am3d:scale>
                    <am3d:rot ax="750872" ay="4669890" az="734502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40037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B8488FAD-6C47-2657-423F-DBE8C3A01B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94297" y="2174766"/>
                <a:ext cx="2082692" cy="2082693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组合 40">
            <a:extLst>
              <a:ext uri="{FF2B5EF4-FFF2-40B4-BE49-F238E27FC236}">
                <a16:creationId xmlns:a16="http://schemas.microsoft.com/office/drawing/2014/main" id="{D0193922-C075-4DD8-AD08-27492584F2C4}"/>
              </a:ext>
            </a:extLst>
          </p:cNvPr>
          <p:cNvGrpSpPr/>
          <p:nvPr/>
        </p:nvGrpSpPr>
        <p:grpSpPr>
          <a:xfrm>
            <a:off x="6395729" y="578643"/>
            <a:ext cx="5254460" cy="5254460"/>
            <a:chOff x="6395729" y="578643"/>
            <a:chExt cx="5254460" cy="5254460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0C378C08-647F-3DA3-DF75-ECC9892A24EB}"/>
                </a:ext>
              </a:extLst>
            </p:cNvPr>
            <p:cNvSpPr/>
            <p:nvPr/>
          </p:nvSpPr>
          <p:spPr>
            <a:xfrm>
              <a:off x="6395729" y="578643"/>
              <a:ext cx="5254460" cy="525446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A401C38-238E-7D3A-A06F-8CE6FBB5F2A1}"/>
                </a:ext>
              </a:extLst>
            </p:cNvPr>
            <p:cNvSpPr/>
            <p:nvPr/>
          </p:nvSpPr>
          <p:spPr>
            <a:xfrm rot="2985164">
              <a:off x="9674230" y="2564930"/>
              <a:ext cx="137693" cy="621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363E8BA5-D700-A5F3-B959-61F377E0B6B3}"/>
              </a:ext>
            </a:extLst>
          </p:cNvPr>
          <p:cNvGrpSpPr/>
          <p:nvPr/>
        </p:nvGrpSpPr>
        <p:grpSpPr>
          <a:xfrm>
            <a:off x="9792259" y="2993540"/>
            <a:ext cx="1379836" cy="784125"/>
            <a:chOff x="9792259" y="2993540"/>
            <a:chExt cx="1379836" cy="784125"/>
          </a:xfrm>
        </p:grpSpPr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551DC52-534F-6E54-EB63-389D6C5F4DEB}"/>
                </a:ext>
              </a:extLst>
            </p:cNvPr>
            <p:cNvCxnSpPr>
              <a:cxnSpLocks/>
              <a:stCxn id="61" idx="1"/>
            </p:cNvCxnSpPr>
            <p:nvPr/>
          </p:nvCxnSpPr>
          <p:spPr>
            <a:xfrm flipV="1">
              <a:off x="9792259" y="3217094"/>
              <a:ext cx="988420" cy="560571"/>
            </a:xfrm>
            <a:prstGeom prst="line">
              <a:avLst/>
            </a:prstGeom>
            <a:ln w="19050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2C337697-6AAD-E9F7-510E-6B2EBF1F1B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80679" y="2993540"/>
              <a:ext cx="391416" cy="221987"/>
            </a:xfrm>
            <a:prstGeom prst="line">
              <a:avLst/>
            </a:prstGeom>
            <a:ln w="19050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EFC727BF-CE63-F7E2-D3E2-5800F68230AE}"/>
              </a:ext>
            </a:extLst>
          </p:cNvPr>
          <p:cNvGrpSpPr/>
          <p:nvPr/>
        </p:nvGrpSpPr>
        <p:grpSpPr>
          <a:xfrm>
            <a:off x="9787557" y="2648544"/>
            <a:ext cx="1365930" cy="787506"/>
            <a:chOff x="9787557" y="2648544"/>
            <a:chExt cx="1365930" cy="787506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C0A5CAA4-728B-DF7F-09B8-01D08F842EA6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9787557" y="2648544"/>
              <a:ext cx="993122" cy="573397"/>
            </a:xfrm>
            <a:prstGeom prst="line">
              <a:avLst/>
            </a:prstGeom>
            <a:ln w="19050">
              <a:solidFill>
                <a:schemeClr val="accent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A9DE0C29-737A-9BB9-DB17-BBC1A05D58F1}"/>
                </a:ext>
              </a:extLst>
            </p:cNvPr>
            <p:cNvCxnSpPr>
              <a:cxnSpLocks/>
            </p:cNvCxnSpPr>
            <p:nvPr/>
          </p:nvCxnSpPr>
          <p:spPr>
            <a:xfrm>
              <a:off x="10767347" y="3213105"/>
              <a:ext cx="386140" cy="222945"/>
            </a:xfrm>
            <a:prstGeom prst="line">
              <a:avLst/>
            </a:prstGeom>
            <a:ln w="19050">
              <a:solidFill>
                <a:schemeClr val="accent4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10AD2934-D686-E624-0D02-BA1A1C76FF55}"/>
              </a:ext>
            </a:extLst>
          </p:cNvPr>
          <p:cNvGrpSpPr/>
          <p:nvPr/>
        </p:nvGrpSpPr>
        <p:grpSpPr>
          <a:xfrm>
            <a:off x="10777072" y="2808586"/>
            <a:ext cx="945816" cy="406407"/>
            <a:chOff x="10767347" y="2809196"/>
            <a:chExt cx="945816" cy="406407"/>
          </a:xfrm>
        </p:grpSpPr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B8B533AF-98AF-E581-77FB-4E68255DC640}"/>
                </a:ext>
              </a:extLst>
            </p:cNvPr>
            <p:cNvCxnSpPr>
              <a:cxnSpLocks/>
            </p:cNvCxnSpPr>
            <p:nvPr/>
          </p:nvCxnSpPr>
          <p:spPr>
            <a:xfrm>
              <a:off x="10767347" y="3215603"/>
              <a:ext cx="778244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D1796383-60C3-206C-B570-51F292248DDF}"/>
                    </a:ext>
                  </a:extLst>
                </p:cNvPr>
                <p:cNvSpPr txBox="1"/>
                <p:nvPr/>
              </p:nvSpPr>
              <p:spPr>
                <a:xfrm>
                  <a:off x="11131926" y="2809196"/>
                  <a:ext cx="581237" cy="4029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C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𝑬</m:t>
                            </m:r>
                          </m:e>
                        </m:acc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D1796383-60C3-206C-B570-51F292248D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31926" y="2809196"/>
                  <a:ext cx="581237" cy="4029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F3296461-57D4-6F58-903F-D0F8F333E5B5}"/>
                  </a:ext>
                </a:extLst>
              </p:cNvPr>
              <p:cNvSpPr txBox="1"/>
              <p:nvPr/>
            </p:nvSpPr>
            <p:spPr>
              <a:xfrm>
                <a:off x="9743492" y="2269464"/>
                <a:ext cx="5127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F3296461-57D4-6F58-903F-D0F8F333E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3492" y="2269464"/>
                <a:ext cx="51279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EC888B3F-A92F-3036-51A5-9F6E05F81E79}"/>
                  </a:ext>
                </a:extLst>
              </p:cNvPr>
              <p:cNvSpPr txBox="1"/>
              <p:nvPr/>
            </p:nvSpPr>
            <p:spPr>
              <a:xfrm>
                <a:off x="9743076" y="3836259"/>
                <a:ext cx="5127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EC888B3F-A92F-3036-51A5-9F6E05F81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3076" y="3836259"/>
                <a:ext cx="51279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组合 41">
            <a:extLst>
              <a:ext uri="{FF2B5EF4-FFF2-40B4-BE49-F238E27FC236}">
                <a16:creationId xmlns:a16="http://schemas.microsoft.com/office/drawing/2014/main" id="{9399F24F-613F-F931-C5CF-C70E49B54EF7}"/>
              </a:ext>
            </a:extLst>
          </p:cNvPr>
          <p:cNvGrpSpPr/>
          <p:nvPr/>
        </p:nvGrpSpPr>
        <p:grpSpPr>
          <a:xfrm>
            <a:off x="6422849" y="595819"/>
            <a:ext cx="5254460" cy="5254460"/>
            <a:chOff x="6422849" y="595819"/>
            <a:chExt cx="5254460" cy="5254460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9036311-A0ED-2BB6-9DCC-35FCF76253DD}"/>
                </a:ext>
              </a:extLst>
            </p:cNvPr>
            <p:cNvSpPr/>
            <p:nvPr/>
          </p:nvSpPr>
          <p:spPr>
            <a:xfrm rot="18614836" flipH="1">
              <a:off x="9678931" y="3799147"/>
              <a:ext cx="137693" cy="621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35A71607-43A3-4530-F577-B5D935EF1EEC}"/>
                </a:ext>
              </a:extLst>
            </p:cNvPr>
            <p:cNvSpPr/>
            <p:nvPr/>
          </p:nvSpPr>
          <p:spPr>
            <a:xfrm>
              <a:off x="6422849" y="595819"/>
              <a:ext cx="5254460" cy="525446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D72A8921-CDC5-B5DC-70F6-9F97BE1E8D16}"/>
              </a:ext>
            </a:extLst>
          </p:cNvPr>
          <p:cNvGrpSpPr/>
          <p:nvPr/>
        </p:nvGrpSpPr>
        <p:grpSpPr>
          <a:xfrm>
            <a:off x="9022342" y="3239654"/>
            <a:ext cx="1745005" cy="495408"/>
            <a:chOff x="9022342" y="3239654"/>
            <a:chExt cx="1745005" cy="495408"/>
          </a:xfrm>
        </p:grpSpPr>
        <p:sp>
          <p:nvSpPr>
            <p:cNvPr id="48" name="左大括号 47">
              <a:extLst>
                <a:ext uri="{FF2B5EF4-FFF2-40B4-BE49-F238E27FC236}">
                  <a16:creationId xmlns:a16="http://schemas.microsoft.com/office/drawing/2014/main" id="{6FFCA1F2-6E81-CB6E-555E-0657045F226E}"/>
                </a:ext>
              </a:extLst>
            </p:cNvPr>
            <p:cNvSpPr/>
            <p:nvPr/>
          </p:nvSpPr>
          <p:spPr>
            <a:xfrm rot="16200000">
              <a:off x="9796647" y="2465349"/>
              <a:ext cx="196396" cy="1745005"/>
            </a:xfrm>
            <a:prstGeom prst="leftBrace">
              <a:avLst>
                <a:gd name="adj1" fmla="val 58333"/>
                <a:gd name="adj2" fmla="val 5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文本框 104">
                  <a:extLst>
                    <a:ext uri="{FF2B5EF4-FFF2-40B4-BE49-F238E27FC236}">
                      <a16:creationId xmlns:a16="http://schemas.microsoft.com/office/drawing/2014/main" id="{C96CF8BF-7EDB-F2F6-5A5B-F262454C6CB1}"/>
                    </a:ext>
                  </a:extLst>
                </p:cNvPr>
                <p:cNvSpPr txBox="1"/>
                <p:nvPr/>
              </p:nvSpPr>
              <p:spPr>
                <a:xfrm>
                  <a:off x="9676619" y="3365730"/>
                  <a:ext cx="44415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5" name="文本框 104">
                  <a:extLst>
                    <a:ext uri="{FF2B5EF4-FFF2-40B4-BE49-F238E27FC236}">
                      <a16:creationId xmlns:a16="http://schemas.microsoft.com/office/drawing/2014/main" id="{C96CF8BF-7EDB-F2F6-5A5B-F262454C6C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6619" y="3365730"/>
                  <a:ext cx="444151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E2BBE694-4B1E-A3F0-1FF9-CB78D6DCBAA4}"/>
              </a:ext>
            </a:extLst>
          </p:cNvPr>
          <p:cNvGrpSpPr/>
          <p:nvPr/>
        </p:nvGrpSpPr>
        <p:grpSpPr>
          <a:xfrm>
            <a:off x="8651733" y="4331668"/>
            <a:ext cx="2954066" cy="1528940"/>
            <a:chOff x="8651733" y="4331668"/>
            <a:chExt cx="2954066" cy="1528940"/>
          </a:xfrm>
        </p:grpSpPr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7BA2BDFF-1F41-0E4A-FC36-45D286B020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9574" y="4413809"/>
              <a:ext cx="0" cy="107099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接箭头连接符 111">
              <a:extLst>
                <a:ext uri="{FF2B5EF4-FFF2-40B4-BE49-F238E27FC236}">
                  <a16:creationId xmlns:a16="http://schemas.microsoft.com/office/drawing/2014/main" id="{48779DAB-2CD9-BB2A-5E85-811105B5522A}"/>
                </a:ext>
              </a:extLst>
            </p:cNvPr>
            <p:cNvCxnSpPr>
              <a:cxnSpLocks/>
            </p:cNvCxnSpPr>
            <p:nvPr/>
          </p:nvCxnSpPr>
          <p:spPr>
            <a:xfrm>
              <a:off x="9005695" y="5478743"/>
              <a:ext cx="2539896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文本框 112">
                  <a:extLst>
                    <a:ext uri="{FF2B5EF4-FFF2-40B4-BE49-F238E27FC236}">
                      <a16:creationId xmlns:a16="http://schemas.microsoft.com/office/drawing/2014/main" id="{D2640E04-0A1C-6D37-D884-25517FC1BF27}"/>
                    </a:ext>
                  </a:extLst>
                </p:cNvPr>
                <p:cNvSpPr txBox="1"/>
                <p:nvPr/>
              </p:nvSpPr>
              <p:spPr>
                <a:xfrm>
                  <a:off x="8707260" y="5487219"/>
                  <a:ext cx="2655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3" name="文本框 112">
                  <a:extLst>
                    <a:ext uri="{FF2B5EF4-FFF2-40B4-BE49-F238E27FC236}">
                      <a16:creationId xmlns:a16="http://schemas.microsoft.com/office/drawing/2014/main" id="{D2640E04-0A1C-6D37-D884-25517FC1BF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7260" y="5487219"/>
                  <a:ext cx="265564" cy="369332"/>
                </a:xfrm>
                <a:prstGeom prst="rect">
                  <a:avLst/>
                </a:prstGeom>
                <a:blipFill>
                  <a:blip r:embed="rId16"/>
                  <a:stretch>
                    <a:fillRect r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文本框 118">
                  <a:extLst>
                    <a:ext uri="{FF2B5EF4-FFF2-40B4-BE49-F238E27FC236}">
                      <a16:creationId xmlns:a16="http://schemas.microsoft.com/office/drawing/2014/main" id="{AA06493F-DBAB-50BB-8DCC-B1C47F0DCE5F}"/>
                    </a:ext>
                  </a:extLst>
                </p:cNvPr>
                <p:cNvSpPr txBox="1"/>
                <p:nvPr/>
              </p:nvSpPr>
              <p:spPr>
                <a:xfrm>
                  <a:off x="8651733" y="4331668"/>
                  <a:ext cx="2655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9" name="文本框 118">
                  <a:extLst>
                    <a:ext uri="{FF2B5EF4-FFF2-40B4-BE49-F238E27FC236}">
                      <a16:creationId xmlns:a16="http://schemas.microsoft.com/office/drawing/2014/main" id="{AA06493F-DBAB-50BB-8DCC-B1C47F0DCE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1733" y="4331668"/>
                  <a:ext cx="265564" cy="369332"/>
                </a:xfrm>
                <a:prstGeom prst="rect">
                  <a:avLst/>
                </a:prstGeom>
                <a:blipFill>
                  <a:blip r:embed="rId17"/>
                  <a:stretch>
                    <a:fillRect r="-2045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160A885B-70B2-653E-088F-6986AB192DFC}"/>
                    </a:ext>
                  </a:extLst>
                </p:cNvPr>
                <p:cNvSpPr txBox="1"/>
                <p:nvPr/>
              </p:nvSpPr>
              <p:spPr>
                <a:xfrm>
                  <a:off x="11340235" y="5491276"/>
                  <a:ext cx="2655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160A885B-70B2-653E-088F-6986AB192D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40235" y="5491276"/>
                  <a:ext cx="265564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37961036-BB6E-DC3A-E32B-936684321F42}"/>
              </a:ext>
            </a:extLst>
          </p:cNvPr>
          <p:cNvGrpSpPr/>
          <p:nvPr/>
        </p:nvGrpSpPr>
        <p:grpSpPr>
          <a:xfrm>
            <a:off x="9811269" y="3220166"/>
            <a:ext cx="265564" cy="2659410"/>
            <a:chOff x="9811269" y="3220166"/>
            <a:chExt cx="265564" cy="2659410"/>
          </a:xfrm>
        </p:grpSpPr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892C0111-D028-BA5D-79D2-B022813626A7}"/>
                </a:ext>
              </a:extLst>
            </p:cNvPr>
            <p:cNvCxnSpPr>
              <a:cxnSpLocks/>
            </p:cNvCxnSpPr>
            <p:nvPr/>
          </p:nvCxnSpPr>
          <p:spPr>
            <a:xfrm>
              <a:off x="9972178" y="3220166"/>
              <a:ext cx="0" cy="225857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4C52542F-BED3-7AC6-A7B0-31C78B3EB7D2}"/>
                    </a:ext>
                  </a:extLst>
                </p:cNvPr>
                <p:cNvSpPr txBox="1"/>
                <p:nvPr/>
              </p:nvSpPr>
              <p:spPr>
                <a:xfrm>
                  <a:off x="9811269" y="5510244"/>
                  <a:ext cx="2655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4C52542F-BED3-7AC6-A7B0-31C78B3EB7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1269" y="5510244"/>
                  <a:ext cx="265564" cy="369332"/>
                </a:xfrm>
                <a:prstGeom prst="rect">
                  <a:avLst/>
                </a:prstGeom>
                <a:blipFill>
                  <a:blip r:embed="rId19"/>
                  <a:stretch>
                    <a:fillRect r="-2045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9" name="弧形 68">
            <a:extLst>
              <a:ext uri="{FF2B5EF4-FFF2-40B4-BE49-F238E27FC236}">
                <a16:creationId xmlns:a16="http://schemas.microsoft.com/office/drawing/2014/main" id="{08EB3F74-E596-E247-E4E2-B889892571D5}"/>
              </a:ext>
            </a:extLst>
          </p:cNvPr>
          <p:cNvSpPr/>
          <p:nvPr/>
        </p:nvSpPr>
        <p:spPr>
          <a:xfrm rot="10800000">
            <a:off x="9965414" y="3180290"/>
            <a:ext cx="2867359" cy="2244697"/>
          </a:xfrm>
          <a:prstGeom prst="arc">
            <a:avLst>
              <a:gd name="adj1" fmla="val 16631101"/>
              <a:gd name="adj2" fmla="val 21146918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B23445C-1034-365A-C0CA-41848BCEEA00}"/>
                  </a:ext>
                </a:extLst>
              </p:cNvPr>
              <p:cNvSpPr txBox="1"/>
              <p:nvPr/>
            </p:nvSpPr>
            <p:spPr>
              <a:xfrm>
                <a:off x="9013196" y="4697355"/>
                <a:ext cx="9528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B23445C-1034-365A-C0CA-41848BCEE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3196" y="4697355"/>
                <a:ext cx="952835" cy="3077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文本框 135">
                <a:extLst>
                  <a:ext uri="{FF2B5EF4-FFF2-40B4-BE49-F238E27FC236}">
                    <a16:creationId xmlns:a16="http://schemas.microsoft.com/office/drawing/2014/main" id="{C8C7105C-00F8-CC02-4139-6C08AE6FD62D}"/>
                  </a:ext>
                </a:extLst>
              </p:cNvPr>
              <p:cNvSpPr txBox="1"/>
              <p:nvPr/>
            </p:nvSpPr>
            <p:spPr>
              <a:xfrm>
                <a:off x="10304261" y="4586943"/>
                <a:ext cx="952835" cy="5142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²</m:t>
                          </m:r>
                        </m:den>
                      </m:f>
                    </m:oMath>
                  </m:oMathPara>
                </a14:m>
                <a:endParaRPr lang="zh-CN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6" name="文本框 135">
                <a:extLst>
                  <a:ext uri="{FF2B5EF4-FFF2-40B4-BE49-F238E27FC236}">
                    <a16:creationId xmlns:a16="http://schemas.microsoft.com/office/drawing/2014/main" id="{C8C7105C-00F8-CC02-4139-6C08AE6FD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4261" y="4586943"/>
                <a:ext cx="952835" cy="514243"/>
              </a:xfrm>
              <a:prstGeom prst="rect">
                <a:avLst/>
              </a:prstGeom>
              <a:blipFill>
                <a:blip r:embed="rId21"/>
                <a:stretch>
                  <a:fillRect b="-2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组合 14">
            <a:extLst>
              <a:ext uri="{FF2B5EF4-FFF2-40B4-BE49-F238E27FC236}">
                <a16:creationId xmlns:a16="http://schemas.microsoft.com/office/drawing/2014/main" id="{4BC930D9-E013-6593-74F8-F708826D2ECF}"/>
              </a:ext>
            </a:extLst>
          </p:cNvPr>
          <p:cNvGrpSpPr/>
          <p:nvPr/>
        </p:nvGrpSpPr>
        <p:grpSpPr>
          <a:xfrm>
            <a:off x="10698715" y="3189032"/>
            <a:ext cx="265564" cy="431253"/>
            <a:chOff x="10882894" y="3184980"/>
            <a:chExt cx="265564" cy="431253"/>
          </a:xfrm>
        </p:grpSpPr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D8492D4F-D071-8FA2-F8E3-FCAA6E60A87D}"/>
                </a:ext>
              </a:extLst>
            </p:cNvPr>
            <p:cNvSpPr/>
            <p:nvPr/>
          </p:nvSpPr>
          <p:spPr>
            <a:xfrm>
              <a:off x="10926529" y="3184980"/>
              <a:ext cx="62269" cy="622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E43B4630-25C9-216D-48AC-267787A0911B}"/>
                    </a:ext>
                  </a:extLst>
                </p:cNvPr>
                <p:cNvSpPr txBox="1"/>
                <p:nvPr/>
              </p:nvSpPr>
              <p:spPr>
                <a:xfrm>
                  <a:off x="10882894" y="3246901"/>
                  <a:ext cx="2655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E43B4630-25C9-216D-48AC-267787A091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82894" y="3246901"/>
                  <a:ext cx="265564" cy="369332"/>
                </a:xfrm>
                <a:prstGeom prst="rect">
                  <a:avLst/>
                </a:prstGeom>
                <a:blipFill>
                  <a:blip r:embed="rId22"/>
                  <a:stretch>
                    <a:fillRect r="-2045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椭圆 2">
            <a:extLst>
              <a:ext uri="{FF2B5EF4-FFF2-40B4-BE49-F238E27FC236}">
                <a16:creationId xmlns:a16="http://schemas.microsoft.com/office/drawing/2014/main" id="{ECF2813D-F44F-A8AD-A9EB-482A07C1230B}"/>
              </a:ext>
            </a:extLst>
          </p:cNvPr>
          <p:cNvSpPr/>
          <p:nvPr/>
        </p:nvSpPr>
        <p:spPr>
          <a:xfrm>
            <a:off x="9949318" y="4442789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6287B59D-B0BF-825A-F05E-78D64D93ED17}"/>
              </a:ext>
            </a:extLst>
          </p:cNvPr>
          <p:cNvSpPr/>
          <p:nvPr/>
        </p:nvSpPr>
        <p:spPr>
          <a:xfrm>
            <a:off x="9949318" y="5455884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5D9DE321-4A43-2191-E261-EB54864B5631}"/>
              </a:ext>
            </a:extLst>
          </p:cNvPr>
          <p:cNvSpPr/>
          <p:nvPr/>
        </p:nvSpPr>
        <p:spPr>
          <a:xfrm>
            <a:off x="9947432" y="4965945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089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8" presetClass="emph" presetSubtype="128" accel="20000" decel="2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4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48148E-6 L -0.18842 -1.48148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37" presetClass="emph" presetSubtype="25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4500000">
                                      <p:cBhvr>
                                        <p:cTn id="2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37" presetClass="emph" presetSubtype="12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Rot by="3600000">
                                      <p:cBhvr>
                                        <p:cTn id="2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8" presetClass="emph" presetSubtype="0" accel="10000" decel="1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200000">
                                      <p:cBhvr>
                                        <p:cTn id="9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2" presetID="8" presetClass="emph" presetSubtype="0" accel="10000" decel="1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0">
                                      <p:cBhvr>
                                        <p:cTn id="9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3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"/>
                            </p:stCondLst>
                            <p:childTnLst>
                              <p:par>
                                <p:cTn id="135" presetID="10" presetClass="exit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000"/>
                            </p:stCondLst>
                            <p:childTnLst>
                              <p:par>
                                <p:cTn id="1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00"/>
                            </p:stCondLst>
                            <p:childTnLst>
                              <p:par>
                                <p:cTn id="1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7037E-6 L -0.10755 3.7037E-6 " pathEditMode="relative" rAng="0" ptsTypes="AA">
                                      <p:cBhvr>
                                        <p:cTn id="17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2500"/>
                            </p:stCondLst>
                            <p:childTnLst>
                              <p:par>
                                <p:cTn id="1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500"/>
                            </p:stCondLst>
                            <p:childTnLst>
                              <p:par>
                                <p:cTn id="1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000"/>
                            </p:stCondLst>
                            <p:childTnLst>
                              <p:par>
                                <p:cTn id="1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500"/>
                            </p:stCondLst>
                            <p:childTnLst>
                              <p:par>
                                <p:cTn id="1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000"/>
                            </p:stCondLst>
                            <p:childTnLst>
                              <p:par>
                                <p:cTn id="1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500"/>
                            </p:stCondLst>
                            <p:childTnLst>
                              <p:par>
                                <p:cTn id="2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7" grpId="1" animBg="1"/>
      <p:bldP spid="47" grpId="2" animBg="1"/>
      <p:bldP spid="47" grpId="3" animBg="1"/>
      <p:bldP spid="140" grpId="0"/>
      <p:bldP spid="21" grpId="0"/>
      <p:bldP spid="132" grpId="0" uiExpand="1" build="p"/>
      <p:bldP spid="90" grpId="0"/>
      <p:bldP spid="90" grpId="1"/>
      <p:bldP spid="93" grpId="0"/>
      <p:bldP spid="93" grpId="1"/>
      <p:bldP spid="69" grpId="0" animBg="1"/>
      <p:bldP spid="130" grpId="0"/>
      <p:bldP spid="136" grpId="0"/>
      <p:bldP spid="3" grpId="0" animBg="1"/>
      <p:bldP spid="64" grpId="0" animBg="1"/>
      <p:bldP spid="6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>
            <a:extLst>
              <a:ext uri="{FF2B5EF4-FFF2-40B4-BE49-F238E27FC236}">
                <a16:creationId xmlns:a16="http://schemas.microsoft.com/office/drawing/2014/main" id="{CBC9B545-E726-A4A7-40BE-9E86A6D01BCB}"/>
              </a:ext>
            </a:extLst>
          </p:cNvPr>
          <p:cNvGrpSpPr/>
          <p:nvPr/>
        </p:nvGrpSpPr>
        <p:grpSpPr>
          <a:xfrm>
            <a:off x="7249334" y="1438930"/>
            <a:ext cx="4173210" cy="3547249"/>
            <a:chOff x="7249334" y="1438930"/>
            <a:chExt cx="4173210" cy="3547249"/>
          </a:xfrm>
        </p:grpSpPr>
        <p:sp>
          <p:nvSpPr>
            <p:cNvPr id="44" name="圆: 空心 43">
              <a:extLst>
                <a:ext uri="{FF2B5EF4-FFF2-40B4-BE49-F238E27FC236}">
                  <a16:creationId xmlns:a16="http://schemas.microsoft.com/office/drawing/2014/main" id="{08FE78EB-CA56-00C6-98BE-DCCF0642FACF}"/>
                </a:ext>
              </a:extLst>
            </p:cNvPr>
            <p:cNvSpPr/>
            <p:nvPr/>
          </p:nvSpPr>
          <p:spPr>
            <a:xfrm>
              <a:off x="7249334" y="1438930"/>
              <a:ext cx="3547249" cy="3547249"/>
            </a:xfrm>
            <a:prstGeom prst="donut">
              <a:avLst>
                <a:gd name="adj" fmla="val 1161"/>
              </a:avLst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5B8B2C62-5846-3472-5EEC-3E7525428A78}"/>
                </a:ext>
              </a:extLst>
            </p:cNvPr>
            <p:cNvSpPr txBox="1"/>
            <p:nvPr/>
          </p:nvSpPr>
          <p:spPr>
            <a:xfrm>
              <a:off x="10519104" y="1723488"/>
              <a:ext cx="9034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 dirty="0">
                  <a:solidFill>
                    <a:schemeClr val="accent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高斯面</a:t>
              </a:r>
              <a:endParaRPr lang="zh-CN" altLang="en-US" dirty="0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DAAB2D3-3B38-A2BD-8865-AA2D5DAF17A3}"/>
              </a:ext>
            </a:extLst>
          </p:cNvPr>
          <p:cNvGrpSpPr/>
          <p:nvPr/>
        </p:nvGrpSpPr>
        <p:grpSpPr>
          <a:xfrm>
            <a:off x="7617404" y="3184979"/>
            <a:ext cx="4129733" cy="400466"/>
            <a:chOff x="7617404" y="3184979"/>
            <a:chExt cx="4129733" cy="400466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3EB734ED-D82C-2D97-2725-1E45AD3EBCFE}"/>
                </a:ext>
              </a:extLst>
            </p:cNvPr>
            <p:cNvGrpSpPr/>
            <p:nvPr/>
          </p:nvGrpSpPr>
          <p:grpSpPr>
            <a:xfrm>
              <a:off x="7617404" y="3184979"/>
              <a:ext cx="4129733" cy="62269"/>
              <a:chOff x="7776633" y="3184979"/>
              <a:chExt cx="4129733" cy="62269"/>
            </a:xfrm>
          </p:grpSpPr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D582A56E-BDDE-CB1D-0816-A73B4B5E95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76633" y="3216115"/>
                <a:ext cx="4129733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AA3A247C-400C-78CA-1A7B-746EEAEA35CF}"/>
                  </a:ext>
                </a:extLst>
              </p:cNvPr>
              <p:cNvSpPr/>
              <p:nvPr/>
            </p:nvSpPr>
            <p:spPr>
              <a:xfrm>
                <a:off x="9151054" y="3184979"/>
                <a:ext cx="62269" cy="6226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C39CFCE9-EA45-D7B3-4645-01322D9122F6}"/>
                    </a:ext>
                  </a:extLst>
                </p:cNvPr>
                <p:cNvSpPr txBox="1"/>
                <p:nvPr/>
              </p:nvSpPr>
              <p:spPr>
                <a:xfrm>
                  <a:off x="8784515" y="3216113"/>
                  <a:ext cx="2655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C39CFCE9-EA45-D7B3-4645-01322D9122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4515" y="3216113"/>
                  <a:ext cx="265564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3FF26B-CC77-0DBB-021F-F6F65A8FA87C}"/>
              </a:ext>
            </a:extLst>
          </p:cNvPr>
          <p:cNvCxnSpPr/>
          <p:nvPr/>
        </p:nvCxnSpPr>
        <p:spPr>
          <a:xfrm>
            <a:off x="576364" y="1136063"/>
            <a:ext cx="1103927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/>
              <p:nvPr/>
            </p:nvSpPr>
            <p:spPr>
              <a:xfrm>
                <a:off x="507458" y="1471586"/>
                <a:ext cx="8382225" cy="426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例</a:t>
                </a:r>
                <a:r>
                  <a:rPr lang="en-US" altLang="zh-CN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4</a:t>
                </a:r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：如图，半径为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𝑅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</a:rPr>
                  <a:t>的均匀带电球体，带电量为</a:t>
                </a:r>
                <a14:m>
                  <m:oMath xmlns:m="http://schemas.openxmlformats.org/officeDocument/2006/math">
                    <m:r>
                      <a:rPr lang="en-US" altLang="zh-CN" sz="1600" b="0" i="0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+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华文宋体" panose="02010600040101010101" pitchFamily="2" charset="-122"/>
                      </a:rPr>
                      <m:t>𝑞</m:t>
                    </m:r>
                  </m:oMath>
                </a14:m>
                <a:r>
                  <a:rPr lang="zh-CN" altLang="en-US" sz="1600" dirty="0">
                    <a:latin typeface="华文宋体" panose="02010600040101010101" pitchFamily="2" charset="-122"/>
                    <a:ea typeface="华文宋体" panose="02010600040101010101" pitchFamily="2" charset="-122"/>
                    <a:sym typeface="Wingdings" panose="05000000000000000000" pitchFamily="2" charset="2"/>
                  </a:rPr>
                  <a:t>。求球体内外的电场强度分布。</a:t>
                </a:r>
                <a:endParaRPr lang="en-US" altLang="zh-CN" sz="1600" b="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5CF396E-4829-1504-EED1-CF89DE66A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" y="1471586"/>
                <a:ext cx="8382225" cy="426463"/>
              </a:xfrm>
              <a:prstGeom prst="rect">
                <a:avLst/>
              </a:prstGeom>
              <a:blipFill>
                <a:blip r:embed="rId6"/>
                <a:stretch>
                  <a:fillRect l="-364" b="-1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本框 36">
            <a:extLst>
              <a:ext uri="{FF2B5EF4-FFF2-40B4-BE49-F238E27FC236}">
                <a16:creationId xmlns:a16="http://schemas.microsoft.com/office/drawing/2014/main" id="{36E602B8-FB33-CACB-0F4E-BD5E2F043121}"/>
              </a:ext>
            </a:extLst>
          </p:cNvPr>
          <p:cNvSpPr txBox="1"/>
          <p:nvPr/>
        </p:nvSpPr>
        <p:spPr>
          <a:xfrm>
            <a:off x="4402280" y="775742"/>
            <a:ext cx="2043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电场强度的计算（</a:t>
            </a:r>
            <a:r>
              <a:rPr lang="en-US" altLang="zh-CN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2</a:t>
            </a:r>
            <a:r>
              <a:rPr lang="zh-CN" altLang="en-US" sz="16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）</a:t>
            </a:r>
            <a:endParaRPr lang="en-US" altLang="zh-CN" sz="1600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D83F36A-34D6-A859-8F3A-DA5235B470C6}"/>
                  </a:ext>
                </a:extLst>
              </p:cNvPr>
              <p:cNvSpPr txBox="1"/>
              <p:nvPr/>
            </p:nvSpPr>
            <p:spPr>
              <a:xfrm>
                <a:off x="507458" y="2009674"/>
                <a:ext cx="7199627" cy="3350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解：如图建立坐标系。由球对称性，取</a:t>
                </a:r>
                <a:r>
                  <a:rPr lang="zh-CN" altLang="en-US" sz="1600" dirty="0">
                    <a:solidFill>
                      <a:schemeClr val="accent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高斯面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为通过某点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P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的半径为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r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的球面。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altLang="zh-CN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</a:t>
                </a:r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①若</a:t>
                </a:r>
                <a:r>
                  <a:rPr lang="en-US" altLang="zh-CN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P</a:t>
                </a:r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在带电球面外，则情形与带电球面一致。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𝐸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π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²</m:t>
                        </m:r>
                      </m:den>
                    </m:f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矢量表达式：</a:t>
                </a:r>
                <a:r>
                  <a:rPr lang="en-US" altLang="zh-CN" sz="1600" b="1" dirty="0">
                    <a:ea typeface="方正小标宋简体" panose="02000000000000000000" pitchFamily="2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𝑬</m:t>
                        </m:r>
                      </m:e>
                    </m:acc>
                    <m:r>
                      <a:rPr lang="en-US" altLang="zh-CN" sz="1600" b="1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π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²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②若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P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在带电球面内，则由高斯定理，</a:t>
                </a:r>
                <a:r>
                  <a:rPr lang="zh-CN" altLang="en-US" sz="1600" dirty="0">
                    <a:ea typeface="仿宋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∯"/>
                        <m:ctrlPr>
                          <a:rPr lang="zh-CN" altLang="en-US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𝑆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 </m:t>
                        </m:r>
                      </m:sup>
                      <m:e>
                        <m:acc>
                          <m:accPr>
                            <m:chr m:val="⃗"/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𝑬</m:t>
                            </m:r>
                          </m:e>
                        </m:acc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 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𝑺</m:t>
                            </m:r>
                          </m:e>
                        </m:acc>
                      </m:e>
                    </m:nary>
                    <m:r>
                      <a:rPr lang="en-US" altLang="zh-CN" sz="16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fPr>
                          <m:num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𝑞</m:t>
                            </m:r>
                          </m:num>
                          <m:den>
                            <m:f>
                              <m:f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仿宋" panose="02010609060101010101" pitchFamily="49" charset="-122"/>
                                  </a:rPr>
                                  <m:t>3</m:t>
                                </m:r>
                              </m:den>
                            </m:f>
                            <m:r>
                              <m:rPr>
                                <m:sty m:val="p"/>
                              </m:rP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π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𝑅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³</m:t>
                            </m:r>
                          </m:den>
                        </m:f>
                        <m:r>
                          <a:rPr lang="en-US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fPr>
                          <m:num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3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π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𝑟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³</m:t>
                        </m:r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即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𝐸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∙4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³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³</m:t>
                        </m:r>
                      </m:den>
                    </m:f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𝐸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π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³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b="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b="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矢量表达式：</a:t>
                </a:r>
                <a:r>
                  <a:rPr lang="en-US" altLang="zh-CN" sz="1600" b="1" dirty="0">
                    <a:ea typeface="方正小标宋简体" panose="02000000000000000000" pitchFamily="2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</m:ctrlPr>
                      </m:acc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方正小标宋简体" panose="02000000000000000000" pitchFamily="2" charset="-122"/>
                          </a:rPr>
                          <m:t>𝑬</m:t>
                        </m:r>
                      </m:e>
                    </m:acc>
                    <m:r>
                      <a:rPr lang="en-US" altLang="zh-CN" sz="1600" b="1" i="1">
                        <a:latin typeface="Cambria Math" panose="02040503050406030204" pitchFamily="18" charset="0"/>
                        <a:ea typeface="方正小标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π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³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altLang="zh-CN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3D83F36A-34D6-A859-8F3A-DA5235B47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8" y="2009674"/>
                <a:ext cx="7199627" cy="3350276"/>
              </a:xfrm>
              <a:prstGeom prst="rect">
                <a:avLst/>
              </a:prstGeom>
              <a:blipFill>
                <a:blip r:embed="rId7"/>
                <a:stretch>
                  <a:fillRect l="-4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文本框 51">
            <a:extLst>
              <a:ext uri="{FF2B5EF4-FFF2-40B4-BE49-F238E27FC236}">
                <a16:creationId xmlns:a16="http://schemas.microsoft.com/office/drawing/2014/main" id="{45D8CA9E-DD68-8CBC-136E-7E46BD736CCD}"/>
              </a:ext>
            </a:extLst>
          </p:cNvPr>
          <p:cNvSpPr txBox="1"/>
          <p:nvPr/>
        </p:nvSpPr>
        <p:spPr>
          <a:xfrm>
            <a:off x="507459" y="496110"/>
            <a:ext cx="3894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静电场的高斯定理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7F73F91-7553-2B71-9473-F95EA570B983}"/>
              </a:ext>
            </a:extLst>
          </p:cNvPr>
          <p:cNvGrpSpPr/>
          <p:nvPr/>
        </p:nvGrpSpPr>
        <p:grpSpPr>
          <a:xfrm>
            <a:off x="10767347" y="2779528"/>
            <a:ext cx="886511" cy="436075"/>
            <a:chOff x="10767347" y="2779528"/>
            <a:chExt cx="886511" cy="436075"/>
          </a:xfrm>
        </p:grpSpPr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B8B533AF-98AF-E581-77FB-4E68255DC640}"/>
                </a:ext>
              </a:extLst>
            </p:cNvPr>
            <p:cNvCxnSpPr>
              <a:cxnSpLocks/>
            </p:cNvCxnSpPr>
            <p:nvPr/>
          </p:nvCxnSpPr>
          <p:spPr>
            <a:xfrm>
              <a:off x="10767347" y="3215603"/>
              <a:ext cx="778244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D1796383-60C3-206C-B570-51F292248DDF}"/>
                    </a:ext>
                  </a:extLst>
                </p:cNvPr>
                <p:cNvSpPr txBox="1"/>
                <p:nvPr/>
              </p:nvSpPr>
              <p:spPr>
                <a:xfrm>
                  <a:off x="11072621" y="2779528"/>
                  <a:ext cx="581237" cy="4029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C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方正小标宋简体" panose="02000000000000000000" pitchFamily="2" charset="-122"/>
                              </a:rPr>
                              <m:t>𝑬</m:t>
                            </m:r>
                          </m:e>
                        </m:acc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D1796383-60C3-206C-B570-51F292248D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72621" y="2779528"/>
                  <a:ext cx="581237" cy="4029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E2BBE694-4B1E-A3F0-1FF9-CB78D6DCBAA4}"/>
              </a:ext>
            </a:extLst>
          </p:cNvPr>
          <p:cNvGrpSpPr/>
          <p:nvPr/>
        </p:nvGrpSpPr>
        <p:grpSpPr>
          <a:xfrm>
            <a:off x="8651733" y="4331668"/>
            <a:ext cx="2954066" cy="1528940"/>
            <a:chOff x="8651733" y="4331668"/>
            <a:chExt cx="2954066" cy="1528940"/>
          </a:xfrm>
        </p:grpSpPr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7BA2BDFF-1F41-0E4A-FC36-45D286B020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9574" y="4413809"/>
              <a:ext cx="0" cy="107099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接箭头连接符 111">
              <a:extLst>
                <a:ext uri="{FF2B5EF4-FFF2-40B4-BE49-F238E27FC236}">
                  <a16:creationId xmlns:a16="http://schemas.microsoft.com/office/drawing/2014/main" id="{48779DAB-2CD9-BB2A-5E85-811105B5522A}"/>
                </a:ext>
              </a:extLst>
            </p:cNvPr>
            <p:cNvCxnSpPr>
              <a:cxnSpLocks/>
            </p:cNvCxnSpPr>
            <p:nvPr/>
          </p:nvCxnSpPr>
          <p:spPr>
            <a:xfrm>
              <a:off x="9005695" y="5478743"/>
              <a:ext cx="2539896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文本框 112">
                  <a:extLst>
                    <a:ext uri="{FF2B5EF4-FFF2-40B4-BE49-F238E27FC236}">
                      <a16:creationId xmlns:a16="http://schemas.microsoft.com/office/drawing/2014/main" id="{D2640E04-0A1C-6D37-D884-25517FC1BF27}"/>
                    </a:ext>
                  </a:extLst>
                </p:cNvPr>
                <p:cNvSpPr txBox="1"/>
                <p:nvPr/>
              </p:nvSpPr>
              <p:spPr>
                <a:xfrm>
                  <a:off x="8707260" y="5487219"/>
                  <a:ext cx="2655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3" name="文本框 112">
                  <a:extLst>
                    <a:ext uri="{FF2B5EF4-FFF2-40B4-BE49-F238E27FC236}">
                      <a16:creationId xmlns:a16="http://schemas.microsoft.com/office/drawing/2014/main" id="{D2640E04-0A1C-6D37-D884-25517FC1BF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7260" y="5487219"/>
                  <a:ext cx="265564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文本框 118">
                  <a:extLst>
                    <a:ext uri="{FF2B5EF4-FFF2-40B4-BE49-F238E27FC236}">
                      <a16:creationId xmlns:a16="http://schemas.microsoft.com/office/drawing/2014/main" id="{AA06493F-DBAB-50BB-8DCC-B1C47F0DCE5F}"/>
                    </a:ext>
                  </a:extLst>
                </p:cNvPr>
                <p:cNvSpPr txBox="1"/>
                <p:nvPr/>
              </p:nvSpPr>
              <p:spPr>
                <a:xfrm>
                  <a:off x="8651733" y="4331668"/>
                  <a:ext cx="2655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9" name="文本框 118">
                  <a:extLst>
                    <a:ext uri="{FF2B5EF4-FFF2-40B4-BE49-F238E27FC236}">
                      <a16:creationId xmlns:a16="http://schemas.microsoft.com/office/drawing/2014/main" id="{AA06493F-DBAB-50BB-8DCC-B1C47F0DCE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1733" y="4331668"/>
                  <a:ext cx="265564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2045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160A885B-70B2-653E-088F-6986AB192DFC}"/>
                    </a:ext>
                  </a:extLst>
                </p:cNvPr>
                <p:cNvSpPr txBox="1"/>
                <p:nvPr/>
              </p:nvSpPr>
              <p:spPr>
                <a:xfrm>
                  <a:off x="11340235" y="5491276"/>
                  <a:ext cx="2655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160A885B-70B2-653E-088F-6986AB192D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40235" y="5491276"/>
                  <a:ext cx="265564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37961036-BB6E-DC3A-E32B-936684321F42}"/>
              </a:ext>
            </a:extLst>
          </p:cNvPr>
          <p:cNvGrpSpPr/>
          <p:nvPr/>
        </p:nvGrpSpPr>
        <p:grpSpPr>
          <a:xfrm>
            <a:off x="9811269" y="3220166"/>
            <a:ext cx="265564" cy="2659410"/>
            <a:chOff x="9811269" y="3220166"/>
            <a:chExt cx="265564" cy="2659410"/>
          </a:xfrm>
        </p:grpSpPr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892C0111-D028-BA5D-79D2-B022813626A7}"/>
                </a:ext>
              </a:extLst>
            </p:cNvPr>
            <p:cNvCxnSpPr>
              <a:cxnSpLocks/>
            </p:cNvCxnSpPr>
            <p:nvPr/>
          </p:nvCxnSpPr>
          <p:spPr>
            <a:xfrm>
              <a:off x="9972178" y="3220166"/>
              <a:ext cx="0" cy="225857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4C52542F-BED3-7AC6-A7B0-31C78B3EB7D2}"/>
                    </a:ext>
                  </a:extLst>
                </p:cNvPr>
                <p:cNvSpPr txBox="1"/>
                <p:nvPr/>
              </p:nvSpPr>
              <p:spPr>
                <a:xfrm>
                  <a:off x="9811269" y="5510244"/>
                  <a:ext cx="2655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4C52542F-BED3-7AC6-A7B0-31C78B3EB7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1269" y="5510244"/>
                  <a:ext cx="265564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2045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9" name="弧形 68">
            <a:extLst>
              <a:ext uri="{FF2B5EF4-FFF2-40B4-BE49-F238E27FC236}">
                <a16:creationId xmlns:a16="http://schemas.microsoft.com/office/drawing/2014/main" id="{08EB3F74-E596-E247-E4E2-B889892571D5}"/>
              </a:ext>
            </a:extLst>
          </p:cNvPr>
          <p:cNvSpPr/>
          <p:nvPr/>
        </p:nvSpPr>
        <p:spPr>
          <a:xfrm rot="10800000">
            <a:off x="9956390" y="3180290"/>
            <a:ext cx="2867359" cy="2244697"/>
          </a:xfrm>
          <a:prstGeom prst="arc">
            <a:avLst>
              <a:gd name="adj1" fmla="val 16631101"/>
              <a:gd name="adj2" fmla="val 21146918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B23445C-1034-365A-C0CA-41848BCEEA00}"/>
                  </a:ext>
                </a:extLst>
              </p:cNvPr>
              <p:cNvSpPr txBox="1"/>
              <p:nvPr/>
            </p:nvSpPr>
            <p:spPr>
              <a:xfrm>
                <a:off x="8997600" y="4488135"/>
                <a:ext cx="9528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1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2B23445C-1034-365A-C0CA-41848BCEE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600" y="4488135"/>
                <a:ext cx="95283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文本框 135">
                <a:extLst>
                  <a:ext uri="{FF2B5EF4-FFF2-40B4-BE49-F238E27FC236}">
                    <a16:creationId xmlns:a16="http://schemas.microsoft.com/office/drawing/2014/main" id="{C8C7105C-00F8-CC02-4139-6C08AE6FD62D}"/>
                  </a:ext>
                </a:extLst>
              </p:cNvPr>
              <p:cNvSpPr txBox="1"/>
              <p:nvPr/>
            </p:nvSpPr>
            <p:spPr>
              <a:xfrm>
                <a:off x="10304261" y="4380990"/>
                <a:ext cx="952835" cy="5142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²</m:t>
                          </m:r>
                        </m:den>
                      </m:f>
                    </m:oMath>
                  </m:oMathPara>
                </a14:m>
                <a:endParaRPr lang="zh-CN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6" name="文本框 135">
                <a:extLst>
                  <a:ext uri="{FF2B5EF4-FFF2-40B4-BE49-F238E27FC236}">
                    <a16:creationId xmlns:a16="http://schemas.microsoft.com/office/drawing/2014/main" id="{C8C7105C-00F8-CC02-4139-6C08AE6FD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4261" y="4380990"/>
                <a:ext cx="952835" cy="514243"/>
              </a:xfrm>
              <a:prstGeom prst="rect">
                <a:avLst/>
              </a:prstGeom>
              <a:blipFill>
                <a:blip r:embed="rId1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49C13CBE-9EA8-87B2-476B-38D82F107200}"/>
              </a:ext>
            </a:extLst>
          </p:cNvPr>
          <p:cNvGrpSpPr/>
          <p:nvPr/>
        </p:nvGrpSpPr>
        <p:grpSpPr>
          <a:xfrm>
            <a:off x="8008563" y="1962140"/>
            <a:ext cx="1961380" cy="2231104"/>
            <a:chOff x="8027628" y="1962140"/>
            <a:chExt cx="1961380" cy="2231104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22D45922-DF72-5627-2048-A05921BDF2ED}"/>
                </a:ext>
              </a:extLst>
            </p:cNvPr>
            <p:cNvSpPr/>
            <p:nvPr/>
          </p:nvSpPr>
          <p:spPr>
            <a:xfrm>
              <a:off x="8027628" y="2231864"/>
              <a:ext cx="1961380" cy="1961380"/>
            </a:xfrm>
            <a:prstGeom prst="ellipse">
              <a:avLst/>
            </a:prstGeom>
            <a:solidFill>
              <a:srgbClr val="84CCC9">
                <a:alpha val="80000"/>
              </a:srgbClr>
            </a:solidFill>
            <a:ln>
              <a:solidFill>
                <a:srgbClr val="84CC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9A4D2079-0E3F-9FC3-7712-9A56B56EE8E2}"/>
                    </a:ext>
                  </a:extLst>
                </p:cNvPr>
                <p:cNvSpPr txBox="1"/>
                <p:nvPr/>
              </p:nvSpPr>
              <p:spPr>
                <a:xfrm>
                  <a:off x="8527638" y="1962140"/>
                  <a:ext cx="993123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400" b="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带电球体</a:t>
                  </a:r>
                  <a:endParaRPr lang="en-US" altLang="zh-CN" sz="1400" b="0" dirty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9A4D2079-0E3F-9FC3-7712-9A56B56EE8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7638" y="1962140"/>
                  <a:ext cx="993123" cy="584775"/>
                </a:xfrm>
                <a:prstGeom prst="rect">
                  <a:avLst/>
                </a:prstGeom>
                <a:blipFill>
                  <a:blip r:embed="rId15"/>
                  <a:stretch>
                    <a:fillRect t="-2083" b="-31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8A5F307D-001A-AF6A-5E60-02433448FC51}"/>
              </a:ext>
            </a:extLst>
          </p:cNvPr>
          <p:cNvGrpSpPr/>
          <p:nvPr/>
        </p:nvGrpSpPr>
        <p:grpSpPr>
          <a:xfrm>
            <a:off x="9022342" y="3239654"/>
            <a:ext cx="1745005" cy="495408"/>
            <a:chOff x="9022342" y="3239654"/>
            <a:chExt cx="1745005" cy="495408"/>
          </a:xfrm>
        </p:grpSpPr>
        <p:sp>
          <p:nvSpPr>
            <p:cNvPr id="68" name="左大括号 67">
              <a:extLst>
                <a:ext uri="{FF2B5EF4-FFF2-40B4-BE49-F238E27FC236}">
                  <a16:creationId xmlns:a16="http://schemas.microsoft.com/office/drawing/2014/main" id="{D4772984-3593-051D-BF0E-DBD35E4F8738}"/>
                </a:ext>
              </a:extLst>
            </p:cNvPr>
            <p:cNvSpPr/>
            <p:nvPr/>
          </p:nvSpPr>
          <p:spPr>
            <a:xfrm rot="16200000">
              <a:off x="9796647" y="2465349"/>
              <a:ext cx="196396" cy="1745005"/>
            </a:xfrm>
            <a:prstGeom prst="leftBrace">
              <a:avLst>
                <a:gd name="adj1" fmla="val 58333"/>
                <a:gd name="adj2" fmla="val 5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106D0BB4-BF89-D832-F77B-3CF8F51F9DF3}"/>
                    </a:ext>
                  </a:extLst>
                </p:cNvPr>
                <p:cNvSpPr txBox="1"/>
                <p:nvPr/>
              </p:nvSpPr>
              <p:spPr>
                <a:xfrm>
                  <a:off x="9676619" y="3365730"/>
                  <a:ext cx="44415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106D0BB4-BF89-D832-F77B-3CF8F51F9D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6619" y="3365730"/>
                  <a:ext cx="444151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6" name="椭圆 75">
            <a:extLst>
              <a:ext uri="{FF2B5EF4-FFF2-40B4-BE49-F238E27FC236}">
                <a16:creationId xmlns:a16="http://schemas.microsoft.com/office/drawing/2014/main" id="{1D35E1C8-606C-C9E3-5E1B-EE80EB3D26B2}"/>
              </a:ext>
            </a:extLst>
          </p:cNvPr>
          <p:cNvSpPr/>
          <p:nvPr/>
        </p:nvSpPr>
        <p:spPr>
          <a:xfrm>
            <a:off x="8382971" y="2621241"/>
            <a:ext cx="1209387" cy="1209387"/>
          </a:xfrm>
          <a:prstGeom prst="ellipse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392DA78-D98F-F4AA-DD28-47EDD3644142}"/>
              </a:ext>
            </a:extLst>
          </p:cNvPr>
          <p:cNvGrpSpPr/>
          <p:nvPr/>
        </p:nvGrpSpPr>
        <p:grpSpPr>
          <a:xfrm>
            <a:off x="8373649" y="2477694"/>
            <a:ext cx="1933067" cy="1360818"/>
            <a:chOff x="8373649" y="2477694"/>
            <a:chExt cx="1933067" cy="1360818"/>
          </a:xfrm>
        </p:grpSpPr>
        <p:sp>
          <p:nvSpPr>
            <p:cNvPr id="72" name="圆: 空心 71">
              <a:extLst>
                <a:ext uri="{FF2B5EF4-FFF2-40B4-BE49-F238E27FC236}">
                  <a16:creationId xmlns:a16="http://schemas.microsoft.com/office/drawing/2014/main" id="{6D0AC936-E0DA-5647-EFE9-A9F2D7637A77}"/>
                </a:ext>
              </a:extLst>
            </p:cNvPr>
            <p:cNvSpPr/>
            <p:nvPr/>
          </p:nvSpPr>
          <p:spPr>
            <a:xfrm>
              <a:off x="8373649" y="2592694"/>
              <a:ext cx="1245818" cy="1245818"/>
            </a:xfrm>
            <a:prstGeom prst="donut">
              <a:avLst>
                <a:gd name="adj" fmla="val 2175"/>
              </a:avLst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6F024FC2-E896-4279-CDA4-7EB2E13A1288}"/>
                </a:ext>
              </a:extLst>
            </p:cNvPr>
            <p:cNvSpPr txBox="1"/>
            <p:nvPr/>
          </p:nvSpPr>
          <p:spPr>
            <a:xfrm>
              <a:off x="9403276" y="2477694"/>
              <a:ext cx="9034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 dirty="0">
                  <a:solidFill>
                    <a:schemeClr val="accent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高斯面</a:t>
              </a:r>
              <a:endParaRPr lang="zh-CN" altLang="en-US" dirty="0"/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395815EF-CCD9-2B3B-1372-17E0B1FF4FDE}"/>
              </a:ext>
            </a:extLst>
          </p:cNvPr>
          <p:cNvGrpSpPr/>
          <p:nvPr/>
        </p:nvGrpSpPr>
        <p:grpSpPr>
          <a:xfrm>
            <a:off x="9027700" y="3244888"/>
            <a:ext cx="570805" cy="502788"/>
            <a:chOff x="9022342" y="3239654"/>
            <a:chExt cx="1745005" cy="502788"/>
          </a:xfrm>
        </p:grpSpPr>
        <p:sp>
          <p:nvSpPr>
            <p:cNvPr id="79" name="左大括号 78">
              <a:extLst>
                <a:ext uri="{FF2B5EF4-FFF2-40B4-BE49-F238E27FC236}">
                  <a16:creationId xmlns:a16="http://schemas.microsoft.com/office/drawing/2014/main" id="{6C0AEA38-03B2-0D49-FA3B-83570F10EF80}"/>
                </a:ext>
              </a:extLst>
            </p:cNvPr>
            <p:cNvSpPr/>
            <p:nvPr/>
          </p:nvSpPr>
          <p:spPr>
            <a:xfrm rot="16200000">
              <a:off x="9796647" y="2465349"/>
              <a:ext cx="196396" cy="1745005"/>
            </a:xfrm>
            <a:prstGeom prst="leftBrace">
              <a:avLst>
                <a:gd name="adj1" fmla="val 58333"/>
                <a:gd name="adj2" fmla="val 5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4D586F8E-A8C9-05CC-0038-3734E47AA81A}"/>
                    </a:ext>
                  </a:extLst>
                </p:cNvPr>
                <p:cNvSpPr txBox="1"/>
                <p:nvPr/>
              </p:nvSpPr>
              <p:spPr>
                <a:xfrm>
                  <a:off x="9527701" y="3373110"/>
                  <a:ext cx="44415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4D586F8E-A8C9-05CC-0038-3734E47AA8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7701" y="3373110"/>
                  <a:ext cx="444150" cy="369332"/>
                </a:xfrm>
                <a:prstGeom prst="rect">
                  <a:avLst/>
                </a:prstGeom>
                <a:blipFill>
                  <a:blip r:embed="rId17"/>
                  <a:stretch>
                    <a:fillRect r="-6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E11D2B8-07D6-D60A-748A-9278C7445A2D}"/>
              </a:ext>
            </a:extLst>
          </p:cNvPr>
          <p:cNvCxnSpPr>
            <a:cxnSpLocks/>
            <a:endCxn id="69" idx="2"/>
          </p:cNvCxnSpPr>
          <p:nvPr/>
        </p:nvCxnSpPr>
        <p:spPr>
          <a:xfrm flipV="1">
            <a:off x="9005134" y="4490026"/>
            <a:ext cx="971380" cy="98871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BC930D9-E013-6593-74F8-F708826D2ECF}"/>
              </a:ext>
            </a:extLst>
          </p:cNvPr>
          <p:cNvGrpSpPr/>
          <p:nvPr/>
        </p:nvGrpSpPr>
        <p:grpSpPr>
          <a:xfrm>
            <a:off x="10698715" y="3189032"/>
            <a:ext cx="265564" cy="431253"/>
            <a:chOff x="10882894" y="3184980"/>
            <a:chExt cx="265564" cy="431253"/>
          </a:xfrm>
        </p:grpSpPr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D8492D4F-D071-8FA2-F8E3-FCAA6E60A87D}"/>
                </a:ext>
              </a:extLst>
            </p:cNvPr>
            <p:cNvSpPr/>
            <p:nvPr/>
          </p:nvSpPr>
          <p:spPr>
            <a:xfrm>
              <a:off x="10926529" y="3184980"/>
              <a:ext cx="62269" cy="622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E43B4630-25C9-216D-48AC-267787A0911B}"/>
                    </a:ext>
                  </a:extLst>
                </p:cNvPr>
                <p:cNvSpPr txBox="1"/>
                <p:nvPr/>
              </p:nvSpPr>
              <p:spPr>
                <a:xfrm>
                  <a:off x="10882894" y="3246901"/>
                  <a:ext cx="2655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E43B4630-25C9-216D-48AC-267787A091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82894" y="3246901"/>
                  <a:ext cx="265564" cy="369332"/>
                </a:xfrm>
                <a:prstGeom prst="rect">
                  <a:avLst/>
                </a:prstGeom>
                <a:blipFill>
                  <a:blip r:embed="rId18"/>
                  <a:stretch>
                    <a:fillRect r="-2045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5044B9F5-D117-B9E8-E180-0BEA815EE9E7}"/>
              </a:ext>
            </a:extLst>
          </p:cNvPr>
          <p:cNvGrpSpPr/>
          <p:nvPr/>
        </p:nvGrpSpPr>
        <p:grpSpPr>
          <a:xfrm>
            <a:off x="6511394" y="3557468"/>
            <a:ext cx="1747246" cy="1927334"/>
            <a:chOff x="10159120" y="1550002"/>
            <a:chExt cx="1747246" cy="1927334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6FF6EBD0-10D4-0C13-69A6-03FCED91D427}"/>
                </a:ext>
              </a:extLst>
            </p:cNvPr>
            <p:cNvSpPr/>
            <p:nvPr/>
          </p:nvSpPr>
          <p:spPr>
            <a:xfrm>
              <a:off x="10159120" y="1550002"/>
              <a:ext cx="1376823" cy="15484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37B853FA-0C67-FAA2-3DDD-BE943D595BB6}"/>
                </a:ext>
              </a:extLst>
            </p:cNvPr>
            <p:cNvSpPr txBox="1"/>
            <p:nvPr/>
          </p:nvSpPr>
          <p:spPr>
            <a:xfrm>
              <a:off x="10483022" y="3185910"/>
              <a:ext cx="1423344" cy="291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静电场的高斯定理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862DAFB9-F492-9701-D507-1917A10FF991}"/>
                  </a:ext>
                </a:extLst>
              </p:cNvPr>
              <p:cNvSpPr txBox="1"/>
              <p:nvPr/>
            </p:nvSpPr>
            <p:spPr>
              <a:xfrm>
                <a:off x="6571963" y="3610077"/>
                <a:ext cx="1255683" cy="14455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①对称性分析</a:t>
                </a:r>
                <a:endParaRPr lang="en-US" altLang="zh-CN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②选取高斯面</a:t>
                </a:r>
                <a:endParaRPr lang="en-US" altLang="zh-CN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③求解</a:t>
                </a:r>
                <a14:m>
                  <m:oMath xmlns:m="http://schemas.openxmlformats.org/officeDocument/2006/math">
                    <m:r>
                      <a:rPr lang="zh-CN" altLang="en-US" sz="12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电通量</m:t>
                    </m:r>
                  </m:oMath>
                </a14:m>
                <a:endParaRPr lang="en-US" altLang="zh-CN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④分析电场强度</a:t>
                </a:r>
                <a:endParaRPr lang="en-US" altLang="zh-CN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⑤积分运算</a:t>
                </a:r>
                <a:endParaRPr lang="en-US" altLang="zh-CN" sz="1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⑥还原成矢量</a:t>
                </a:r>
              </a:p>
            </p:txBody>
          </p:sp>
        </mc:Choice>
        <mc:Fallback xmlns="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862DAFB9-F492-9701-D507-1917A10FF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963" y="3610077"/>
                <a:ext cx="1255683" cy="1445589"/>
              </a:xfrm>
              <a:prstGeom prst="rect">
                <a:avLst/>
              </a:prstGeom>
              <a:blipFill>
                <a:blip r:embed="rId19"/>
                <a:stretch>
                  <a:fillRect b="-29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00074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7037E-6 L -0.09635 3.7037E-6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 tmFilter="0, 0; .2, .5; .8, .5; 1, 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250" autoRev="1" fill="hold"/>
                                        <p:tgtEl>
                                          <p:spTgt spid="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10" presetClass="exit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0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5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3000"/>
                            </p:stCondLst>
                            <p:childTnLst>
                              <p:par>
                                <p:cTn id="1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2" grpId="0" uiExpand="1" build="p"/>
      <p:bldP spid="69" grpId="0" animBg="1"/>
      <p:bldP spid="130" grpId="0"/>
      <p:bldP spid="136" grpId="0"/>
      <p:bldP spid="76" grpId="0" animBg="1"/>
      <p:bldP spid="76" grpId="1" animBg="1"/>
      <p:bldP spid="76" grpId="2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4|1.8|24.6|25.4|13.5|8.4|33.8|84|27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|288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|288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|288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0.1|53.3|70|18.3|11.8|10.9|24.2|44.7|22|2.2|5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4|1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9|44.5|1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3|6.4|35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1|10.4|5.6|11.3|6.8|27.5|2.7|10.3|2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|288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7|25.7|30.9|19.3|15.4|27.9|43.9|21.5|34.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|288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1|34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|3.2|17.3|3.6|3.6|10|3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9|15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1|29.9|3.9|3.6|19.3|33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1.5|19.5|36|15.7|4.3|31|4.7|39.1|6|9|13.2|115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6|3.4|5.9|8.7|23.9|18.5|32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9|95.8|6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1|14.3|10.8|119.1|17.3|5.6|21.6|63.1|38.5|50.6|3.3|29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8|10.8|6.3|8.4|8.7|32.4|40.8|10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15952</TotalTime>
  <Words>4147</Words>
  <Application>Microsoft Office PowerPoint</Application>
  <PresentationFormat>宽屏</PresentationFormat>
  <Paragraphs>620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7" baseType="lpstr">
      <vt:lpstr>华文宋体</vt:lpstr>
      <vt:lpstr>Cambria Math</vt:lpstr>
      <vt:lpstr>仿宋</vt:lpstr>
      <vt:lpstr>华文中宋</vt:lpstr>
      <vt:lpstr>方正铭石体 简</vt:lpstr>
      <vt:lpstr>Arial</vt:lpstr>
      <vt:lpstr>宋体</vt:lpstr>
      <vt:lpstr>方正小标宋简体</vt:lpstr>
      <vt:lpstr>等线</vt:lpstr>
      <vt:lpstr>楷体</vt:lpstr>
      <vt:lpstr>等线 Light</vt:lpstr>
      <vt:lpstr>方正清刻本悦宋简体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展 未央</dc:creator>
  <cp:lastModifiedBy>展 未央</cp:lastModifiedBy>
  <cp:revision>84</cp:revision>
  <dcterms:created xsi:type="dcterms:W3CDTF">2022-05-05T07:14:53Z</dcterms:created>
  <dcterms:modified xsi:type="dcterms:W3CDTF">2023-02-19T16:36:29Z</dcterms:modified>
</cp:coreProperties>
</file>